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5" r:id="rId3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ABBF"/>
    <a:srgbClr val="898D8D"/>
    <a:srgbClr val="00A7B5"/>
    <a:srgbClr val="3F2A56"/>
    <a:srgbClr val="A05EB5"/>
    <a:srgbClr val="62B5E5"/>
    <a:srgbClr val="EF4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948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157A33-F991-48E1-96E1-E06C227CBE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F5F3C-23BA-C927-52BB-AC06C8866B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A3189-C5BE-4EFB-A576-E4888F5CFA76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F63139-861F-3F4B-B881-EEFBA5423B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Adapted from flash card pack produced by Tom Burr &amp; Barry Featherstone for East Kent Hospitals NHS Foundation Trust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644D2F-DC3F-BD40-7C30-318CD9D7B1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9AC48-3FF5-48D8-855D-D05DC09BBAA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9727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BD55E-A297-4B21-8076-3AB08F3C1CBD}" type="datetimeFigureOut">
              <a:rPr lang="en-GB" smtClean="0"/>
              <a:t>14/07/2023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Adapted from flash card pack produced by Tom Burr &amp; Barry Featherstone for East Kent Hospitals NHS Foundation Trust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23A64-32B8-49E0-8CF4-E6E6B77122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4607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Adapted from flash card pack produced by Tom Burr &amp; Barry Featherstone for East Kent Hospitals NHS Foundation Trust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23A64-32B8-49E0-8CF4-E6E6B7712226}" type="slidenum">
              <a:rPr lang="en-GB" smtClean="0"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878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4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500">
                <a:solidFill>
                  <a:schemeClr val="tx1"/>
                </a:solidFill>
              </a:defRPr>
            </a:lvl2pPr>
            <a:lvl3pPr>
              <a:defRPr sz="2200"/>
            </a:lvl3pPr>
            <a:lvl4pPr>
              <a:defRPr sz="22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6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5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54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1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3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6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0890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RCoA-Initials-RGB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847" y="4435325"/>
            <a:ext cx="1168958" cy="540295"/>
          </a:xfrm>
          <a:prstGeom prst="rect">
            <a:avLst/>
          </a:prstGeom>
        </p:spPr>
      </p:pic>
      <p:pic>
        <p:nvPicPr>
          <p:cNvPr id="8" name="Picture 7" descr="RCoA-Initials-RGB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847" y="4435325"/>
            <a:ext cx="1168958" cy="54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50ABBF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7B5"/>
        </a:buClr>
        <a:buFont typeface="Arial"/>
        <a:buChar char="•"/>
        <a:defRPr sz="3200" kern="1200">
          <a:solidFill>
            <a:srgbClr val="3F2A56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F2A56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7B5"/>
        </a:buClr>
        <a:buFont typeface="Arial"/>
        <a:buChar char="•"/>
        <a:defRPr sz="2400" kern="1200">
          <a:solidFill>
            <a:srgbClr val="3F2A56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F2A56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F2A56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werPoint-Title-Lila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-50" b="28762"/>
          <a:stretch/>
        </p:blipFill>
        <p:spPr>
          <a:xfrm>
            <a:off x="0" y="0"/>
            <a:ext cx="963088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15" y="1413934"/>
            <a:ext cx="9005151" cy="2802466"/>
          </a:xfrm>
        </p:spPr>
        <p:txBody>
          <a:bodyPr anchor="t">
            <a:norm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Theatre team training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Flash Cards Starter Pack</a:t>
            </a:r>
            <a:br>
              <a:rPr lang="en-US" sz="4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B42057-1756-DF17-9291-E6E6FF9E13B2}"/>
              </a:ext>
            </a:extLst>
          </p:cNvPr>
          <p:cNvSpPr txBox="1"/>
          <p:nvPr/>
        </p:nvSpPr>
        <p:spPr>
          <a:xfrm>
            <a:off x="237067" y="4691401"/>
            <a:ext cx="9279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Adapted from What if? flash card pack produced by Tom Burr &amp; Barry Featherstone for East Kent Hospitals NHS Foundation Trust 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91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852768"/>
              </p:ext>
            </p:extLst>
          </p:nvPr>
        </p:nvGraphicFramePr>
        <p:xfrm>
          <a:off x="194733" y="190724"/>
          <a:ext cx="8762999" cy="237601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61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1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3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LARYNGOSPASM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328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95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629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62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015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9051" marB="0"/>
                </a:tc>
                <a:tc>
                  <a:txBody>
                    <a:bodyPr/>
                    <a:lstStyle/>
                    <a:p>
                      <a:pPr marL="91440" marR="1504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theatre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busy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tidying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up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list. </a:t>
                      </a:r>
                      <a:r>
                        <a:rPr sz="1400" dirty="0"/>
                        <a:t>After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reversing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muscle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relaxant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neostigmine/ glycopyrrolate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proceed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extubate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awake. </a:t>
                      </a:r>
                      <a:r>
                        <a:rPr sz="1400" dirty="0"/>
                        <a:t>The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becomes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stridulous.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There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spc="-25" dirty="0"/>
                        <a:t>no </a:t>
                      </a:r>
                      <a:r>
                        <a:rPr sz="1400" spc="-10" dirty="0"/>
                        <a:t>End-</a:t>
                      </a:r>
                      <a:r>
                        <a:rPr sz="1400" dirty="0"/>
                        <a:t>tidal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CO2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recordable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face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mask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patient </a:t>
                      </a:r>
                      <a:r>
                        <a:rPr sz="1400" dirty="0"/>
                        <a:t>starts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desaturate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quickly.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905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927486"/>
              </p:ext>
            </p:extLst>
          </p:nvPr>
        </p:nvGraphicFramePr>
        <p:xfrm>
          <a:off x="194734" y="2620992"/>
          <a:ext cx="8762998" cy="239127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62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71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433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48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4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46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communicate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concern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DODAR</a:t>
                      </a:r>
                      <a:r>
                        <a:rPr sz="1400" b="1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(Diagnostics/</a:t>
                      </a:r>
                      <a:r>
                        <a:rPr sz="1400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Options/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Declare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decision/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Allocate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Roles/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Review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429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1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it?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88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5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476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154055"/>
              </p:ext>
            </p:extLst>
          </p:nvPr>
        </p:nvGraphicFramePr>
        <p:xfrm>
          <a:off x="203200" y="190724"/>
          <a:ext cx="8746067" cy="215979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2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3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NEEDLE-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STICK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INJURY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Interaction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7970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sz="1400" dirty="0"/>
                        <a:t>During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first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list,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scrub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nurse </a:t>
                      </a:r>
                      <a:r>
                        <a:rPr sz="1400" dirty="0"/>
                        <a:t>notices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senior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sustained</a:t>
                      </a:r>
                      <a:r>
                        <a:rPr sz="1400" spc="-20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spc="-10" dirty="0"/>
                        <a:t>needle-</a:t>
                      </a:r>
                      <a:r>
                        <a:rPr sz="1400" dirty="0"/>
                        <a:t>stick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injury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junior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during </a:t>
                      </a:r>
                      <a:r>
                        <a:rPr sz="1400" dirty="0"/>
                        <a:t>skin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closure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80209"/>
              </p:ext>
            </p:extLst>
          </p:nvPr>
        </p:nvGraphicFramePr>
        <p:xfrm>
          <a:off x="203200" y="2458975"/>
          <a:ext cx="8746067" cy="255329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46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5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5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patient/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staff?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52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95">
                <a:tc>
                  <a:txBody>
                    <a:bodyPr/>
                    <a:lstStyle/>
                    <a:p>
                      <a:pPr marL="90805" marR="772795">
                        <a:lnSpc>
                          <a:spcPts val="2100"/>
                        </a:lnSpc>
                        <a:spcBef>
                          <a:spcPts val="6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refused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acknowledge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has </a:t>
                      </a:r>
                      <a:r>
                        <a:rPr sz="1400" dirty="0"/>
                        <a:t>happened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continues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suture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skin?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191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3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239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01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283902"/>
              </p:ext>
            </p:extLst>
          </p:nvPr>
        </p:nvGraphicFramePr>
        <p:xfrm>
          <a:off x="194733" y="190724"/>
          <a:ext cx="8788399" cy="215979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OXYGEN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5" dirty="0">
                          <a:solidFill>
                            <a:schemeClr val="tx1"/>
                          </a:solidFill>
                        </a:rPr>
                        <a:t>SUPPLY</a:t>
                      </a:r>
                      <a:r>
                        <a:rPr sz="1800" b="1" spc="-7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FAILURE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50101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sz="1400" dirty="0"/>
                        <a:t>After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induction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GA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(patient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paralysed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and </a:t>
                      </a:r>
                      <a:r>
                        <a:rPr sz="1400" dirty="0"/>
                        <a:t>intubated)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room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low </a:t>
                      </a:r>
                      <a:r>
                        <a:rPr sz="1400" dirty="0"/>
                        <a:t>inspired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oxygen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warning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alarms.</a:t>
                      </a:r>
                      <a:r>
                        <a:rPr sz="1400" spc="-45" dirty="0"/>
                        <a:t> </a:t>
                      </a:r>
                      <a:r>
                        <a:rPr sz="1400" spc="-20" dirty="0"/>
                        <a:t>You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identify</a:t>
                      </a:r>
                      <a:r>
                        <a:rPr sz="1400" spc="-45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mains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oxygen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failure.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7370"/>
              </p:ext>
            </p:extLst>
          </p:nvPr>
        </p:nvGraphicFramePr>
        <p:xfrm>
          <a:off x="194733" y="2512981"/>
          <a:ext cx="8788399" cy="250775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9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381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5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happen?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877">
                <a:tc>
                  <a:txBody>
                    <a:bodyPr/>
                    <a:lstStyle/>
                    <a:p>
                      <a:pPr marL="90805" marR="619125">
                        <a:lnSpc>
                          <a:spcPts val="2100"/>
                        </a:lnSpc>
                        <a:spcBef>
                          <a:spcPts val="6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maintain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905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90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aware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cognitive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aid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which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may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0" dirty="0"/>
                        <a:t> 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15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877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63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000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92119"/>
              </p:ext>
            </p:extLst>
          </p:nvPr>
        </p:nvGraphicFramePr>
        <p:xfrm>
          <a:off x="211667" y="190724"/>
          <a:ext cx="8771465" cy="215979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MAJOR</a:t>
                      </a:r>
                      <a:r>
                        <a:rPr sz="1800" b="1" spc="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INCIDENT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46710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Mid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list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mid-</a:t>
                      </a:r>
                      <a:r>
                        <a:rPr sz="1400" dirty="0"/>
                        <a:t>operation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anaesthetist </a:t>
                      </a:r>
                      <a:r>
                        <a:rPr sz="1400" dirty="0"/>
                        <a:t>receives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message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via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‘Everbridge’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app</a:t>
                      </a:r>
                      <a:r>
                        <a:rPr sz="1400" spc="-15" dirty="0"/>
                        <a:t> </a:t>
                      </a:r>
                      <a:r>
                        <a:rPr sz="1400" spc="-20" dirty="0"/>
                        <a:t>that </a:t>
                      </a:r>
                      <a:r>
                        <a:rPr sz="1400" dirty="0"/>
                        <a:t>EKHUFT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declared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0" dirty="0"/>
                        <a:t> incident.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716248"/>
              </p:ext>
            </p:extLst>
          </p:nvPr>
        </p:nvGraphicFramePr>
        <p:xfrm>
          <a:off x="211668" y="2404969"/>
          <a:ext cx="8771464" cy="261576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2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more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information?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238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0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dirty="0"/>
                        <a:t>Where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incident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plan</a:t>
                      </a:r>
                      <a:r>
                        <a:rPr sz="1400" spc="-10" dirty="0"/>
                        <a:t> 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524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39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individual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major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incident?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60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list?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76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7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6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76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769807"/>
              </p:ext>
            </p:extLst>
          </p:nvPr>
        </p:nvGraphicFramePr>
        <p:xfrm>
          <a:off x="237067" y="190724"/>
          <a:ext cx="8737599" cy="215979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6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UNWELL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TEAM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MEMBER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Environment,</a:t>
                      </a:r>
                      <a:r>
                        <a:rPr sz="1400" spc="-55" dirty="0"/>
                        <a:t> </a:t>
                      </a:r>
                      <a:r>
                        <a:rPr sz="1400" spc="-10" dirty="0"/>
                        <a:t>Personal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96240">
                        <a:lnSpc>
                          <a:spcPts val="2100"/>
                        </a:lnSpc>
                        <a:spcBef>
                          <a:spcPts val="420"/>
                        </a:spcBef>
                      </a:pPr>
                      <a:r>
                        <a:rPr sz="1400" dirty="0"/>
                        <a:t>Mid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operation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complains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feeling </a:t>
                      </a:r>
                      <a:r>
                        <a:rPr sz="1400" dirty="0"/>
                        <a:t>faint.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subsequently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collapse.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00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639933"/>
              </p:ext>
            </p:extLst>
          </p:nvPr>
        </p:nvGraphicFramePr>
        <p:xfrm>
          <a:off x="237068" y="2458975"/>
          <a:ext cx="8737598" cy="25617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37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336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620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5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allocate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953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contact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another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who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else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contact?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13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8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585"/>
              </p:ext>
            </p:extLst>
          </p:nvPr>
        </p:nvGraphicFramePr>
        <p:xfrm>
          <a:off x="203200" y="190724"/>
          <a:ext cx="8779933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INTRA-OPERATIVE</a:t>
                      </a:r>
                      <a:r>
                        <a:rPr sz="1800" b="1" spc="-1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BLEEDING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64770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During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operation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damages</a:t>
                      </a:r>
                      <a:r>
                        <a:rPr sz="1400" spc="-25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major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vessel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start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bleed profusely.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29555"/>
              </p:ext>
            </p:extLst>
          </p:nvPr>
        </p:nvGraphicFramePr>
        <p:xfrm>
          <a:off x="203200" y="2458975"/>
          <a:ext cx="8779933" cy="25763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950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4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alert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theatre?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allocate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6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8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vascular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surgeon?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34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38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other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tasks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perform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stabilise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334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05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237422"/>
              </p:ext>
            </p:extLst>
          </p:nvPr>
        </p:nvGraphicFramePr>
        <p:xfrm>
          <a:off x="177800" y="190724"/>
          <a:ext cx="8796867" cy="224408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INCORRECT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SWAB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COUNT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86360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end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last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during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1</a:t>
                      </a:r>
                      <a:r>
                        <a:rPr sz="1400" baseline="23148" dirty="0"/>
                        <a:t>st</a:t>
                      </a:r>
                      <a:r>
                        <a:rPr sz="1400" spc="179" baseline="23148" dirty="0"/>
                        <a:t> </a:t>
                      </a:r>
                      <a:r>
                        <a:rPr sz="1400" dirty="0"/>
                        <a:t>count,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scrub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nurse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TSW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identify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large </a:t>
                      </a:r>
                      <a:r>
                        <a:rPr sz="1400" dirty="0"/>
                        <a:t>swab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missing.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surgical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convinced</a:t>
                      </a:r>
                      <a:r>
                        <a:rPr sz="1400" spc="500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scrub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nurse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wrong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request</a:t>
                      </a:r>
                      <a:r>
                        <a:rPr sz="1400" spc="-15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suture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skin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closure.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609328"/>
              </p:ext>
            </p:extLst>
          </p:nvPr>
        </p:nvGraphicFramePr>
        <p:xfrm>
          <a:off x="177800" y="2512981"/>
          <a:ext cx="8796867" cy="249928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9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764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90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880">
                <a:tc>
                  <a:txBody>
                    <a:bodyPr/>
                    <a:lstStyle/>
                    <a:p>
                      <a:pPr marL="90805" marR="1422400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concerns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acknowledged appropriately?</a:t>
                      </a:r>
                      <a:endParaRPr sz="1400" dirty="0"/>
                    </a:p>
                    <a:p>
                      <a:pPr marL="90805">
                        <a:lnSpc>
                          <a:spcPts val="2140"/>
                        </a:lnSpc>
                      </a:pP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CUSS</a:t>
                      </a:r>
                      <a:r>
                        <a:rPr sz="1400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(I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concerned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that…,I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unsure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whether…,Is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it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safe…?,STOP!)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6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33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116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217373"/>
              </p:ext>
            </p:extLst>
          </p:nvPr>
        </p:nvGraphicFramePr>
        <p:xfrm>
          <a:off x="211667" y="190724"/>
          <a:ext cx="8737599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6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ARREST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6764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sz="1400" spc="-20" dirty="0"/>
                        <a:t>You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just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completed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Time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Out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first </a:t>
                      </a:r>
                      <a:r>
                        <a:rPr sz="1400" dirty="0"/>
                        <a:t>case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on your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list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 patient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cardiac </a:t>
                      </a:r>
                      <a:r>
                        <a:rPr sz="1400" dirty="0"/>
                        <a:t>arrest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operating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table.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766438"/>
              </p:ext>
            </p:extLst>
          </p:nvPr>
        </p:nvGraphicFramePr>
        <p:xfrm>
          <a:off x="211668" y="2512982"/>
          <a:ext cx="8737598" cy="24992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37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24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1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initial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each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take?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000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get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needed?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6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additional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already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theatre?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905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88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3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433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8386"/>
              </p:ext>
            </p:extLst>
          </p:nvPr>
        </p:nvGraphicFramePr>
        <p:xfrm>
          <a:off x="203200" y="190724"/>
          <a:ext cx="8788400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HYPOXIA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37160" algn="just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operation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underway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last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case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list.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After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5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minutes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looks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blue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oxygen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saturations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read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70%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monitor.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338541"/>
              </p:ext>
            </p:extLst>
          </p:nvPr>
        </p:nvGraphicFramePr>
        <p:xfrm>
          <a:off x="203200" y="2458976"/>
          <a:ext cx="8788400" cy="258679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8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4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need to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help in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524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7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those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aware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tell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rest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2392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546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5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aid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decision making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team?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(Hint:</a:t>
                      </a:r>
                      <a:r>
                        <a:rPr sz="1400" spc="-4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</a:t>
                      </a:r>
                      <a:r>
                        <a:rPr lang="en-US" sz="1400" dirty="0">
                          <a:solidFill>
                            <a:srgbClr val="7F7F7F"/>
                          </a:solidFill>
                        </a:rPr>
                        <a:t>ssociation of Anaesthetists</a:t>
                      </a:r>
                      <a:r>
                        <a:rPr sz="1400" spc="-4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Quick</a:t>
                      </a:r>
                      <a:r>
                        <a:rPr sz="1400" spc="-4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Reference</a:t>
                      </a:r>
                      <a:r>
                        <a:rPr sz="1400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Handbook)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76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407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76314"/>
              </p:ext>
            </p:extLst>
          </p:nvPr>
        </p:nvGraphicFramePr>
        <p:xfrm>
          <a:off x="186268" y="190724"/>
          <a:ext cx="8805332" cy="221456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MACHINE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ALARM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5253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525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90805" marR="780415" algn="just">
                        <a:lnSpc>
                          <a:spcPct val="99500"/>
                        </a:lnSpc>
                        <a:spcBef>
                          <a:spcPts val="240"/>
                        </a:spcBef>
                      </a:pPr>
                      <a:r>
                        <a:rPr sz="1400" dirty="0"/>
                        <a:t>Mid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surgery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machine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starts </a:t>
                      </a:r>
                      <a:r>
                        <a:rPr sz="1400" dirty="0"/>
                        <a:t>alarming.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high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airway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pressure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alarm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is </a:t>
                      </a:r>
                      <a:r>
                        <a:rPr sz="1400" spc="-10" dirty="0"/>
                        <a:t>sounding.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638913"/>
              </p:ext>
            </p:extLst>
          </p:nvPr>
        </p:nvGraphicFramePr>
        <p:xfrm>
          <a:off x="186268" y="2458975"/>
          <a:ext cx="8805332" cy="256175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05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3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9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000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2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gets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worse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persists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call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help?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38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26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and where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access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it</a:t>
                      </a:r>
                      <a:r>
                        <a:rPr sz="1400" spc="-10" dirty="0"/>
                        <a:t> from?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049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086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7B6447-763D-2B65-D121-7B5110185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User Guide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F1CED1-8369-5475-8796-C213FD4A21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400" b="1" dirty="0">
                <a:latin typeface="Century Gothic" panose="020B0502020202020204" pitchFamily="34" charset="0"/>
                <a:cs typeface="Calibri"/>
              </a:rPr>
              <a:t>WHY?</a:t>
            </a:r>
            <a:r>
              <a:rPr lang="en-US" sz="1400" b="1" spc="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Preparation</a:t>
            </a:r>
            <a:r>
              <a:rPr lang="en-US" sz="14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and</a:t>
            </a:r>
            <a:r>
              <a:rPr lang="en-US" sz="14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planning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helps</a:t>
            </a:r>
            <a:r>
              <a:rPr lang="en-US" sz="14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us</a:t>
            </a:r>
            <a:r>
              <a:rPr lang="en-US" sz="14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manage</a:t>
            </a:r>
            <a:r>
              <a:rPr lang="en-US" sz="14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emergencies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together</a:t>
            </a:r>
            <a:r>
              <a:rPr lang="en-US" sz="14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as</a:t>
            </a:r>
            <a:r>
              <a:rPr lang="en-US" sz="14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</a:t>
            </a:r>
            <a:r>
              <a:rPr lang="en-US" sz="14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14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more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25" dirty="0">
                <a:latin typeface="Century Gothic" panose="020B0502020202020204" pitchFamily="34" charset="0"/>
                <a:cs typeface="Calibri"/>
              </a:rPr>
              <a:t>effectively.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The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aim</a:t>
            </a:r>
            <a:r>
              <a:rPr lang="en-US" sz="14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of</a:t>
            </a:r>
            <a:r>
              <a:rPr lang="en-US" sz="14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this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activity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is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to </a:t>
            </a:r>
            <a:r>
              <a:rPr lang="en-US" sz="1400" spc="-25" dirty="0">
                <a:latin typeface="Century Gothic" panose="020B0502020202020204" pitchFamily="34" charset="0"/>
                <a:cs typeface="Calibri"/>
              </a:rPr>
              <a:t>use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verbal</a:t>
            </a:r>
            <a:r>
              <a:rPr lang="en-US" sz="14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simulation</a:t>
            </a:r>
            <a:r>
              <a:rPr lang="en-US" sz="14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to</a:t>
            </a:r>
            <a:r>
              <a:rPr lang="en-US" sz="14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help</a:t>
            </a:r>
            <a:r>
              <a:rPr lang="en-US" sz="14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raise</a:t>
            </a:r>
            <a:r>
              <a:rPr lang="en-US" sz="14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25" dirty="0">
                <a:latin typeface="Century Gothic" panose="020B0502020202020204" pitchFamily="34" charset="0"/>
                <a:cs typeface="Calibri"/>
              </a:rPr>
              <a:t>our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awareness</a:t>
            </a:r>
            <a:r>
              <a:rPr lang="en-US" sz="14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of</a:t>
            </a:r>
            <a:r>
              <a:rPr lang="en-US" sz="14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human</a:t>
            </a:r>
            <a:r>
              <a:rPr lang="en-US" sz="14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factors</a:t>
            </a:r>
            <a:r>
              <a:rPr lang="en-US" sz="14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which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impact</a:t>
            </a:r>
            <a:r>
              <a:rPr lang="en-US" sz="14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on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patient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safety.</a:t>
            </a:r>
          </a:p>
          <a:p>
            <a:endParaRPr lang="en-US" sz="1400" dirty="0">
              <a:latin typeface="Century Gothic" panose="020B0502020202020204" pitchFamily="34" charset="0"/>
              <a:cs typeface="Calibri"/>
            </a:endParaRPr>
          </a:p>
          <a:p>
            <a:r>
              <a:rPr lang="en-US" sz="1400" b="1" dirty="0">
                <a:latin typeface="Century Gothic" panose="020B0502020202020204" pitchFamily="34" charset="0"/>
                <a:cs typeface="Calibri"/>
              </a:rPr>
              <a:t>WHEN?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Set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aside</a:t>
            </a:r>
            <a:r>
              <a:rPr lang="en-US" sz="1400" spc="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5</a:t>
            </a:r>
            <a:r>
              <a:rPr lang="en-US" sz="14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minutes</a:t>
            </a:r>
            <a:r>
              <a:rPr lang="en-US" sz="14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20" dirty="0">
                <a:latin typeface="Century Gothic" panose="020B0502020202020204" pitchFamily="34" charset="0"/>
                <a:cs typeface="Calibri"/>
              </a:rPr>
              <a:t>after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theatre</a:t>
            </a:r>
            <a:r>
              <a:rPr lang="en-US" sz="14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list</a:t>
            </a:r>
            <a:r>
              <a:rPr lang="en-US" sz="14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safety</a:t>
            </a:r>
            <a:r>
              <a:rPr lang="en-US" sz="1400" spc="-4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14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brief</a:t>
            </a:r>
            <a:r>
              <a:rPr lang="en-US" sz="14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(huddle)</a:t>
            </a:r>
          </a:p>
          <a:p>
            <a:endParaRPr lang="en-US" sz="1400" dirty="0">
              <a:latin typeface="Century Gothic" panose="020B0502020202020204" pitchFamily="34" charset="0"/>
              <a:cs typeface="Calibri"/>
            </a:endParaRPr>
          </a:p>
          <a:p>
            <a:r>
              <a:rPr lang="en-US" sz="1400" b="1" dirty="0">
                <a:latin typeface="Century Gothic" panose="020B0502020202020204" pitchFamily="34" charset="0"/>
                <a:cs typeface="Calibri"/>
              </a:rPr>
              <a:t>WHO?</a:t>
            </a:r>
            <a:r>
              <a:rPr lang="en-US" sz="1400" b="1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Where</a:t>
            </a:r>
            <a:r>
              <a:rPr lang="en-US" sz="1400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possible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ALL </a:t>
            </a:r>
            <a:r>
              <a:rPr lang="en-US" sz="1400" spc="-20" dirty="0">
                <a:latin typeface="Century Gothic" panose="020B0502020202020204" pitchFamily="34" charset="0"/>
                <a:cs typeface="Calibri"/>
              </a:rPr>
              <a:t>team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members</a:t>
            </a:r>
            <a:r>
              <a:rPr lang="en-US" sz="14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should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remain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in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spc="-25" dirty="0">
                <a:latin typeface="Century Gothic" panose="020B0502020202020204" pitchFamily="34" charset="0"/>
                <a:cs typeface="Calibri"/>
              </a:rPr>
              <a:t>the 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room</a:t>
            </a:r>
            <a:r>
              <a:rPr lang="en-US" sz="14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dirty="0">
                <a:latin typeface="Century Gothic" panose="020B0502020202020204" pitchFamily="34" charset="0"/>
                <a:cs typeface="Calibri"/>
              </a:rPr>
              <a:t>and</a:t>
            </a:r>
            <a:r>
              <a:rPr lang="en-US" sz="1400" spc="-10" dirty="0">
                <a:latin typeface="Century Gothic" panose="020B0502020202020204" pitchFamily="34" charset="0"/>
                <a:cs typeface="Calibri"/>
              </a:rPr>
              <a:t> participate</a:t>
            </a:r>
            <a:endParaRPr lang="en-US" sz="1400" dirty="0">
              <a:latin typeface="Century Gothic" panose="020B0502020202020204" pitchFamily="34" charset="0"/>
              <a:cs typeface="Calibri"/>
            </a:endParaRP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13D18-59E2-BC3E-50D5-F8548CAA37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GB" sz="1400" b="1" spc="-20" dirty="0">
                <a:latin typeface="Century Gothic" panose="020B0502020202020204" pitchFamily="34" charset="0"/>
                <a:cs typeface="Calibri"/>
              </a:rPr>
              <a:t>HOW?</a:t>
            </a:r>
            <a:endParaRPr lang="en-GB" sz="1400" dirty="0">
              <a:latin typeface="Century Gothic" panose="020B0502020202020204" pitchFamily="34" charset="0"/>
              <a:cs typeface="Calibri"/>
            </a:endParaRPr>
          </a:p>
          <a:p>
            <a:pPr marL="697865" marR="5080" lvl="1" indent="-285115">
              <a:lnSpc>
                <a:spcPct val="101899"/>
              </a:lnSpc>
              <a:spcBef>
                <a:spcPts val="55"/>
              </a:spcBef>
              <a:tabLst>
                <a:tab pos="297815" algn="l"/>
                <a:tab pos="298450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team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selects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a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flashcard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spc="-25" dirty="0">
                <a:latin typeface="Century Gothic" panose="020B0502020202020204" pitchFamily="34" charset="0"/>
              </a:rPr>
              <a:t>at </a:t>
            </a:r>
            <a:r>
              <a:rPr lang="en-US" sz="1400" dirty="0">
                <a:latin typeface="Century Gothic" panose="020B0502020202020204" pitchFamily="34" charset="0"/>
              </a:rPr>
              <a:t>random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(if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-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team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has</a:t>
            </a:r>
            <a:r>
              <a:rPr lang="en-US" sz="1400" spc="-10" dirty="0">
                <a:latin typeface="Century Gothic" panose="020B0502020202020204" pitchFamily="34" charset="0"/>
              </a:rPr>
              <a:t> already </a:t>
            </a:r>
            <a:r>
              <a:rPr lang="en-US" sz="1400" dirty="0">
                <a:latin typeface="Century Gothic" panose="020B0502020202020204" pitchFamily="34" charset="0"/>
              </a:rPr>
              <a:t>done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that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flashcard,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select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</a:rPr>
              <a:t>another)</a:t>
            </a:r>
          </a:p>
          <a:p>
            <a:pPr marL="697865" marR="92710" lvl="1" indent="-285115">
              <a:lnSpc>
                <a:spcPct val="99500"/>
              </a:lnSpc>
              <a:spcBef>
                <a:spcPts val="455"/>
              </a:spcBef>
              <a:tabLst>
                <a:tab pos="297815" algn="l"/>
                <a:tab pos="298450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flashcard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reader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is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-5" dirty="0">
                <a:latin typeface="Century Gothic" panose="020B0502020202020204" pitchFamily="34" charset="0"/>
              </a:rPr>
              <a:t> </a:t>
            </a:r>
            <a:r>
              <a:rPr lang="en-US" sz="1400" spc="-20" dirty="0">
                <a:latin typeface="Century Gothic" panose="020B0502020202020204" pitchFamily="34" charset="0"/>
              </a:rPr>
              <a:t>team </a:t>
            </a:r>
            <a:r>
              <a:rPr lang="en-US" sz="1400" dirty="0">
                <a:latin typeface="Century Gothic" panose="020B0502020202020204" pitchFamily="34" charset="0"/>
              </a:rPr>
              <a:t>member</a:t>
            </a:r>
            <a:r>
              <a:rPr lang="en-US" sz="1400" spc="-3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indicated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by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-5" dirty="0">
                <a:latin typeface="Century Gothic" panose="020B0502020202020204" pitchFamily="34" charset="0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</a:rPr>
              <a:t>colour </a:t>
            </a:r>
            <a:r>
              <a:rPr lang="en-US" sz="1400" dirty="0">
                <a:latin typeface="Century Gothic" panose="020B0502020202020204" pitchFamily="34" charset="0"/>
              </a:rPr>
              <a:t>code</a:t>
            </a:r>
            <a:r>
              <a:rPr lang="en-US" sz="1400" spc="-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-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the topic</a:t>
            </a:r>
            <a:r>
              <a:rPr lang="en-US" sz="1400" i="1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of</a:t>
            </a:r>
            <a:r>
              <a:rPr lang="en-US" sz="1400" i="1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the </a:t>
            </a:r>
            <a:r>
              <a:rPr lang="en-US" sz="1400" i="1" spc="-10" dirty="0">
                <a:latin typeface="Century Gothic" panose="020B0502020202020204" pitchFamily="34" charset="0"/>
                <a:cs typeface="Calibri"/>
              </a:rPr>
              <a:t>emergency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scenario</a:t>
            </a:r>
            <a:r>
              <a:rPr lang="en-US" sz="1400" i="1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is</a:t>
            </a:r>
            <a:r>
              <a:rPr lang="en-US" sz="1400" i="1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not</a:t>
            </a:r>
            <a:r>
              <a:rPr lang="en-US" sz="1400" i="1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necessarily</a:t>
            </a:r>
            <a:r>
              <a:rPr lang="en-US" sz="1400" i="1" spc="-4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linked</a:t>
            </a:r>
            <a:r>
              <a:rPr lang="en-US" sz="1400" i="1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spc="-25" dirty="0">
                <a:latin typeface="Century Gothic" panose="020B0502020202020204" pitchFamily="34" charset="0"/>
                <a:cs typeface="Calibri"/>
              </a:rPr>
              <a:t>to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the</a:t>
            </a:r>
            <a:r>
              <a:rPr lang="en-US" sz="1400" i="1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specialty</a:t>
            </a:r>
            <a:r>
              <a:rPr lang="en-US" sz="1400" i="1" spc="-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1400" i="1" dirty="0">
                <a:latin typeface="Century Gothic" panose="020B0502020202020204" pitchFamily="34" charset="0"/>
                <a:cs typeface="Calibri"/>
              </a:rPr>
              <a:t>of the </a:t>
            </a:r>
            <a:r>
              <a:rPr lang="en-US" sz="1400" i="1" spc="-10" dirty="0">
                <a:latin typeface="Century Gothic" panose="020B0502020202020204" pitchFamily="34" charset="0"/>
                <a:cs typeface="Calibri"/>
              </a:rPr>
              <a:t>reader</a:t>
            </a:r>
          </a:p>
          <a:p>
            <a:pPr marL="697865" marR="149860" lvl="1" indent="-285115">
              <a:lnSpc>
                <a:spcPct val="99500"/>
              </a:lnSpc>
              <a:spcBef>
                <a:spcPts val="450"/>
              </a:spcBef>
              <a:tabLst>
                <a:tab pos="297815" algn="l"/>
                <a:tab pos="298450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team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should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have</a:t>
            </a:r>
            <a:r>
              <a:rPr lang="en-US" sz="1400" spc="-10" dirty="0">
                <a:latin typeface="Century Gothic" panose="020B0502020202020204" pitchFamily="34" charset="0"/>
              </a:rPr>
              <a:t> </a:t>
            </a:r>
            <a:r>
              <a:rPr lang="en-US" sz="1400" spc="-50" dirty="0">
                <a:latin typeface="Century Gothic" panose="020B0502020202020204" pitchFamily="34" charset="0"/>
              </a:rPr>
              <a:t>a </a:t>
            </a:r>
            <a:r>
              <a:rPr lang="en-US" sz="1400" spc="-10" dirty="0">
                <a:latin typeface="Century Gothic" panose="020B0502020202020204" pitchFamily="34" charset="0"/>
              </a:rPr>
              <a:t>collaborative </a:t>
            </a:r>
            <a:r>
              <a:rPr lang="en-US" sz="1400" dirty="0">
                <a:latin typeface="Century Gothic" panose="020B0502020202020204" pitchFamily="34" charset="0"/>
              </a:rPr>
              <a:t>discussion to </a:t>
            </a:r>
            <a:r>
              <a:rPr lang="en-US" sz="1400" spc="-10" dirty="0">
                <a:latin typeface="Century Gothic" panose="020B0502020202020204" pitchFamily="34" charset="0"/>
              </a:rPr>
              <a:t>answer </a:t>
            </a: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10" dirty="0">
                <a:latin typeface="Century Gothic" panose="020B0502020202020204" pitchFamily="34" charset="0"/>
              </a:rPr>
              <a:t> </a:t>
            </a:r>
            <a:r>
              <a:rPr lang="en-US" sz="1400" spc="-10" dirty="0">
                <a:latin typeface="Century Gothic" panose="020B0502020202020204" pitchFamily="34" charset="0"/>
              </a:rPr>
              <a:t>questions</a:t>
            </a:r>
          </a:p>
          <a:p>
            <a:pPr marL="697865" marR="131445" lvl="1" indent="-285115">
              <a:lnSpc>
                <a:spcPct val="99500"/>
              </a:lnSpc>
              <a:spcBef>
                <a:spcPts val="450"/>
              </a:spcBef>
              <a:tabLst>
                <a:tab pos="297815" algn="l"/>
                <a:tab pos="298450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Any</a:t>
            </a:r>
            <a:r>
              <a:rPr lang="en-US" sz="1400" spc="-3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learning</a:t>
            </a:r>
            <a:r>
              <a:rPr lang="en-US" sz="1400" spc="-20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points</a:t>
            </a:r>
            <a:r>
              <a:rPr lang="en-US" sz="1400" spc="-2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identified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spc="-25" dirty="0">
                <a:latin typeface="Century Gothic" panose="020B0502020202020204" pitchFamily="34" charset="0"/>
              </a:rPr>
              <a:t>by </a:t>
            </a:r>
            <a:r>
              <a:rPr lang="en-US" sz="1400" dirty="0">
                <a:latin typeface="Century Gothic" panose="020B0502020202020204" pitchFamily="34" charset="0"/>
              </a:rPr>
              <a:t>the</a:t>
            </a:r>
            <a:r>
              <a:rPr lang="en-US" sz="1400" spc="-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team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should</a:t>
            </a:r>
            <a:r>
              <a:rPr lang="en-US" sz="1400" spc="-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be</a:t>
            </a:r>
            <a:r>
              <a:rPr lang="en-US" sz="1400" spc="-1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written</a:t>
            </a:r>
            <a:r>
              <a:rPr lang="en-US" sz="1400" spc="-5" dirty="0">
                <a:latin typeface="Century Gothic" panose="020B0502020202020204" pitchFamily="34" charset="0"/>
              </a:rPr>
              <a:t> </a:t>
            </a:r>
            <a:r>
              <a:rPr lang="en-US" sz="1400" dirty="0">
                <a:latin typeface="Century Gothic" panose="020B0502020202020204" pitchFamily="34" charset="0"/>
              </a:rPr>
              <a:t>on </a:t>
            </a:r>
            <a:r>
              <a:rPr lang="en-US" sz="1400" spc="-25" dirty="0">
                <a:latin typeface="Century Gothic" panose="020B0502020202020204" pitchFamily="34" charset="0"/>
              </a:rPr>
              <a:t>the </a:t>
            </a:r>
            <a:r>
              <a:rPr lang="en-US" sz="1400" dirty="0">
                <a:latin typeface="Century Gothic" panose="020B0502020202020204" pitchFamily="34" charset="0"/>
              </a:rPr>
              <a:t>evaluation</a:t>
            </a:r>
            <a:r>
              <a:rPr lang="en-US" sz="1400" spc="-70" dirty="0">
                <a:latin typeface="Century Gothic" panose="020B0502020202020204" pitchFamily="34" charset="0"/>
              </a:rPr>
              <a:t> </a:t>
            </a:r>
            <a:r>
              <a:rPr lang="en-US" sz="1400" spc="-20" dirty="0">
                <a:latin typeface="Century Gothic" panose="020B0502020202020204" pitchFamily="34" charset="0"/>
              </a:rPr>
              <a:t>form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541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16087"/>
              </p:ext>
            </p:extLst>
          </p:nvPr>
        </p:nvGraphicFramePr>
        <p:xfrm>
          <a:off x="194734" y="190724"/>
          <a:ext cx="8796866" cy="20275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8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LOW</a:t>
                      </a:r>
                      <a:r>
                        <a:rPr sz="1800" b="1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BLOOD</a:t>
                      </a:r>
                      <a:r>
                        <a:rPr sz="1800" b="1" spc="-7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PRESSURE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47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Human,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95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17475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list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develops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severe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hypotension </a:t>
                      </a:r>
                      <a:r>
                        <a:rPr sz="1400" dirty="0"/>
                        <a:t>during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surgery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under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GA.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cause of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hypotension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clear.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4611"/>
              </p:ext>
            </p:extLst>
          </p:nvPr>
        </p:nvGraphicFramePr>
        <p:xfrm>
          <a:off x="194734" y="2328769"/>
          <a:ext cx="8796866" cy="270627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96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45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27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problem?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238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73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cause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hypotension?</a:t>
                      </a:r>
                      <a:r>
                        <a:rPr sz="1400" spc="-20" dirty="0"/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(Hint: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AAGBI</a:t>
                      </a:r>
                      <a:r>
                        <a:rPr sz="1400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QRH)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3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940">
                <a:tc>
                  <a:txBody>
                    <a:bodyPr/>
                    <a:lstStyle/>
                    <a:p>
                      <a:pPr marL="90805" marR="738505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treatment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options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order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stabilise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patient’s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blood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pressure?</a:t>
                      </a:r>
                      <a:endParaRPr sz="1400" dirty="0"/>
                    </a:p>
                    <a:p>
                      <a:pPr marL="90805">
                        <a:lnSpc>
                          <a:spcPts val="214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DODAR</a:t>
                      </a:r>
                      <a:r>
                        <a:rPr sz="1400" b="1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(Diagnostics/</a:t>
                      </a:r>
                      <a:r>
                        <a:rPr sz="1400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Options/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Declare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decision/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Allocate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Roles/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Review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5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742000"/>
              </p:ext>
            </p:extLst>
          </p:nvPr>
        </p:nvGraphicFramePr>
        <p:xfrm>
          <a:off x="186267" y="190724"/>
          <a:ext cx="8788399" cy="193405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8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LOW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HEART</a:t>
                      </a:r>
                      <a:r>
                        <a:rPr sz="1800" b="1" spc="-7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RATE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76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825" marB="0"/>
                </a:tc>
                <a:tc>
                  <a:txBody>
                    <a:bodyPr/>
                    <a:lstStyle/>
                    <a:p>
                      <a:pPr marL="90805" marR="999490">
                        <a:lnSpc>
                          <a:spcPts val="2100"/>
                        </a:lnSpc>
                        <a:spcBef>
                          <a:spcPts val="420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32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15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90805" marR="105410">
                        <a:lnSpc>
                          <a:spcPct val="99500"/>
                        </a:lnSpc>
                        <a:spcBef>
                          <a:spcPts val="270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heart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rate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suddenly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drops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25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beats </a:t>
                      </a:r>
                      <a:r>
                        <a:rPr sz="1400" dirty="0"/>
                        <a:t>per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minute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at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knife-to-</a:t>
                      </a:r>
                      <a:r>
                        <a:rPr sz="1400" dirty="0"/>
                        <a:t>skin.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alerts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entire</a:t>
                      </a:r>
                      <a:r>
                        <a:rPr sz="1400" spc="-15" dirty="0"/>
                        <a:t> </a:t>
                      </a:r>
                      <a:r>
                        <a:rPr sz="1400" spc="-20" dirty="0"/>
                        <a:t>team.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571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698470"/>
              </p:ext>
            </p:extLst>
          </p:nvPr>
        </p:nvGraphicFramePr>
        <p:xfrm>
          <a:off x="186268" y="2188945"/>
          <a:ext cx="8788398" cy="285326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57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28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2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respond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0" dirty="0"/>
                        <a:t> </a:t>
                      </a:r>
                      <a:r>
                        <a:rPr sz="1400" spc="-20" dirty="0"/>
                        <a:t>team?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9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–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available?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90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9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persists,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whether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continue</a:t>
                      </a:r>
                      <a:r>
                        <a:rPr sz="1400" spc="-10" dirty="0"/>
                        <a:t> surgery?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6201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231">
                <a:tc>
                  <a:txBody>
                    <a:bodyPr/>
                    <a:lstStyle/>
                    <a:p>
                      <a:pPr marL="90805" marR="1038225">
                        <a:lnSpc>
                          <a:spcPts val="2100"/>
                        </a:lnSpc>
                        <a:spcBef>
                          <a:spcPts val="35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external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pacing,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access</a:t>
                      </a:r>
                      <a:r>
                        <a:rPr sz="1400" spc="-20" dirty="0"/>
                        <a:t> </a:t>
                      </a:r>
                      <a:r>
                        <a:rPr sz="1400" spc="-50" dirty="0"/>
                        <a:t>a </a:t>
                      </a:r>
                      <a:r>
                        <a:rPr sz="1400" dirty="0"/>
                        <a:t>defibrillator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pacing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functionality?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8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231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1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52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52719"/>
              </p:ext>
            </p:extLst>
          </p:nvPr>
        </p:nvGraphicFramePr>
        <p:xfrm>
          <a:off x="194733" y="190724"/>
          <a:ext cx="8788399" cy="235606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4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FAST</a:t>
                      </a:r>
                      <a:r>
                        <a:rPr sz="1800" b="1" spc="-9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HEART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RATE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503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39065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sz="1400" dirty="0"/>
                        <a:t>After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induction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intubation,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before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transfer</a:t>
                      </a:r>
                      <a:r>
                        <a:rPr sz="1400" spc="-25" dirty="0"/>
                        <a:t> to </a:t>
                      </a:r>
                      <a:r>
                        <a:rPr sz="1400" dirty="0"/>
                        <a:t>theatre,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patient’s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heart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rate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increases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110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to </a:t>
                      </a:r>
                      <a:r>
                        <a:rPr sz="1400" dirty="0"/>
                        <a:t>180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beats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per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minute.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confirms</a:t>
                      </a:r>
                      <a:r>
                        <a:rPr sz="1400" spc="-25" dirty="0"/>
                        <a:t> the </a:t>
                      </a:r>
                      <a:r>
                        <a:rPr sz="1400" dirty="0"/>
                        <a:t>patient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fully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anaesthetised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but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tachycardia persists.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47905"/>
              </p:ext>
            </p:extLst>
          </p:nvPr>
        </p:nvGraphicFramePr>
        <p:xfrm>
          <a:off x="194734" y="2546786"/>
          <a:ext cx="8788398" cy="249561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956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7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cause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tachycardia?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DODAR</a:t>
                      </a:r>
                      <a:r>
                        <a:rPr sz="1400" b="1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(Diagnostics/</a:t>
                      </a:r>
                      <a:r>
                        <a:rPr sz="1400" spc="-3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Options/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Declare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decision/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Allocate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Roles/</a:t>
                      </a:r>
                      <a:r>
                        <a:rPr sz="1400" spc="-2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Review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619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protocol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05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would you do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DC</a:t>
                      </a:r>
                      <a:r>
                        <a:rPr sz="1400" spc="-5" dirty="0"/>
                        <a:t> </a:t>
                      </a:r>
                      <a:r>
                        <a:rPr sz="1400" spc="-20" dirty="0"/>
                        <a:t>cardio-</a:t>
                      </a:r>
                      <a:r>
                        <a:rPr sz="1400" dirty="0"/>
                        <a:t>version was</a:t>
                      </a:r>
                      <a:r>
                        <a:rPr sz="1400" spc="-10" dirty="0"/>
                        <a:t> indicated?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382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260996"/>
              </p:ext>
            </p:extLst>
          </p:nvPr>
        </p:nvGraphicFramePr>
        <p:xfrm>
          <a:off x="186267" y="190724"/>
          <a:ext cx="8788399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HYPERTHERMIA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353060">
                        <a:lnSpc>
                          <a:spcPct val="100299"/>
                        </a:lnSpc>
                        <a:spcBef>
                          <a:spcPts val="23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ODP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checks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temperature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before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Time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Out and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finds its 39.2°C. </a:t>
                      </a:r>
                      <a:r>
                        <a:rPr sz="1400" spc="-20" dirty="0"/>
                        <a:t>Pre-</a:t>
                      </a:r>
                      <a:r>
                        <a:rPr sz="1400" spc="-25" dirty="0"/>
                        <a:t>op </a:t>
                      </a:r>
                      <a:r>
                        <a:rPr sz="1400" spc="-10" dirty="0"/>
                        <a:t>temperature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was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normal.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0" dirty="0"/>
                        <a:t> warming </a:t>
                      </a:r>
                      <a:r>
                        <a:rPr sz="1400" dirty="0"/>
                        <a:t>devices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place.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38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93989"/>
              </p:ext>
            </p:extLst>
          </p:nvPr>
        </p:nvGraphicFramePr>
        <p:xfrm>
          <a:off x="186268" y="2458976"/>
          <a:ext cx="8788398" cy="257869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354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first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safety?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642">
                <a:tc>
                  <a:txBody>
                    <a:bodyPr/>
                    <a:lstStyle/>
                    <a:p>
                      <a:pPr marL="90805" marR="538480">
                        <a:lnSpc>
                          <a:spcPts val="2100"/>
                        </a:lnSpc>
                        <a:spcBef>
                          <a:spcPts val="42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diagnosis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Malignant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Hyperthermia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was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declared,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team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upon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individual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48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642">
                <a:tc>
                  <a:txBody>
                    <a:bodyPr/>
                    <a:lstStyle/>
                    <a:p>
                      <a:pPr marL="90805" marR="222885">
                        <a:lnSpc>
                          <a:spcPts val="2100"/>
                        </a:lnSpc>
                        <a:spcBef>
                          <a:spcPts val="3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special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 needed to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help manage this</a:t>
                      </a:r>
                      <a:r>
                        <a:rPr sz="1400" spc="-10" dirty="0"/>
                        <a:t> emergency </a:t>
                      </a:r>
                      <a:r>
                        <a:rPr sz="1400" dirty="0"/>
                        <a:t>and where is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it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6671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642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86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184878"/>
              </p:ext>
            </p:extLst>
          </p:nvPr>
        </p:nvGraphicFramePr>
        <p:xfrm>
          <a:off x="276838" y="190724"/>
          <a:ext cx="8716160" cy="481521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0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0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ALLERGIC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REACTION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06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06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3117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dirty="0"/>
                        <a:t>Following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induction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intubation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“tight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to bag”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becomes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severely </a:t>
                      </a:r>
                      <a:r>
                        <a:rPr sz="1400" dirty="0"/>
                        <a:t>hypotensive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tachycardic.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anaesthetist </a:t>
                      </a:r>
                      <a:r>
                        <a:rPr sz="1400" dirty="0"/>
                        <a:t>suspects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anaphylaxis.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scrub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practitioner</a:t>
                      </a:r>
                      <a:r>
                        <a:rPr sz="1400" spc="-30" dirty="0"/>
                        <a:t> </a:t>
                      </a:r>
                      <a:r>
                        <a:rPr sz="1400" spc="-25" dirty="0"/>
                        <a:t>and </a:t>
                      </a:r>
                      <a:r>
                        <a:rPr sz="1400" dirty="0"/>
                        <a:t>surgeon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currently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prepping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draping</a:t>
                      </a:r>
                      <a:r>
                        <a:rPr sz="1400" spc="-30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spc="-10" dirty="0"/>
                        <a:t>patient.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00" b="1" dirty="0">
                        <a:latin typeface="Calibri"/>
                        <a:cs typeface="Calibri"/>
                      </a:endParaRPr>
                    </a:p>
                  </a:txBody>
                  <a:tcPr marL="0" marR="0" marT="49053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394704"/>
                  </a:ext>
                </a:extLst>
              </a:tr>
              <a:tr h="322955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49053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167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715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068">
                <a:tc gridSpan="2">
                  <a:txBody>
                    <a:bodyPr/>
                    <a:lstStyle/>
                    <a:p>
                      <a:pPr marL="90805" marR="416559">
                        <a:lnSpc>
                          <a:spcPts val="2100"/>
                        </a:lnSpc>
                        <a:spcBef>
                          <a:spcPts val="36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drugs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may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located?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anaphylaxis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box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stored?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225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role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emergency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477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068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38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58037"/>
              </p:ext>
            </p:extLst>
          </p:nvPr>
        </p:nvGraphicFramePr>
        <p:xfrm>
          <a:off x="203200" y="190724"/>
          <a:ext cx="8771467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LOCAL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ANAESTHETIC</a:t>
                      </a:r>
                      <a:r>
                        <a:rPr sz="1800" b="1" spc="-6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TOXICITY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243840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finishes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injecting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local</a:t>
                      </a:r>
                      <a:r>
                        <a:rPr sz="1400" spc="-10" dirty="0"/>
                        <a:t> anaesthetic </a:t>
                      </a:r>
                      <a:r>
                        <a:rPr sz="1400" dirty="0"/>
                        <a:t>before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closure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goes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into</a:t>
                      </a:r>
                      <a:r>
                        <a:rPr sz="1400" spc="-30" dirty="0"/>
                        <a:t> </a:t>
                      </a:r>
                      <a:r>
                        <a:rPr sz="1400" spc="-45" dirty="0"/>
                        <a:t>VT.</a:t>
                      </a:r>
                      <a:r>
                        <a:rPr sz="1400" spc="-35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anaesthetist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suspects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local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toxicity.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41787"/>
              </p:ext>
            </p:extLst>
          </p:nvPr>
        </p:nvGraphicFramePr>
        <p:xfrm>
          <a:off x="203200" y="2566987"/>
          <a:ext cx="8771467" cy="245374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3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 team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 </a:t>
                      </a:r>
                      <a:r>
                        <a:rPr sz="1400" spc="-10" dirty="0"/>
                        <a:t>this?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4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individual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roles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emergency?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096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759">
                <a:tc>
                  <a:txBody>
                    <a:bodyPr/>
                    <a:lstStyle/>
                    <a:p>
                      <a:pPr marL="90805" marR="878205">
                        <a:lnSpc>
                          <a:spcPts val="2100"/>
                        </a:lnSpc>
                        <a:spcBef>
                          <a:spcPts val="390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specifically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used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treat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7148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759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33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51394"/>
              </p:ext>
            </p:extLst>
          </p:nvPr>
        </p:nvGraphicFramePr>
        <p:xfrm>
          <a:off x="184558" y="190723"/>
          <a:ext cx="8816829" cy="487561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00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6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2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SPINAL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COMPLICATION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34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1440" marR="12172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45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1440" marR="186690">
                        <a:lnSpc>
                          <a:spcPct val="100299"/>
                        </a:lnSpc>
                        <a:spcBef>
                          <a:spcPts val="23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just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performed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spinal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5" dirty="0"/>
                        <a:t> the </a:t>
                      </a:r>
                      <a:r>
                        <a:rPr sz="1400" dirty="0"/>
                        <a:t>anaesthetic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room.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still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awake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but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their </a:t>
                      </a:r>
                      <a:r>
                        <a:rPr sz="1400" dirty="0"/>
                        <a:t>breathing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becomes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shallow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cannot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move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their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arms. </a:t>
                      </a: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monitor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starts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alarming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heart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rate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dropped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32.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high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spinal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declared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an</a:t>
                      </a:r>
                      <a:r>
                        <a:rPr lang="en-US" sz="1400" spc="-10" dirty="0"/>
                        <a:t>a</a:t>
                      </a:r>
                      <a:r>
                        <a:rPr sz="1400" spc="-10" dirty="0"/>
                        <a:t>esthetist.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38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100" b="1" dirty="0">
                        <a:latin typeface="Calibri"/>
                        <a:cs typeface="Calibri"/>
                      </a:endParaRPr>
                    </a:p>
                  </a:txBody>
                  <a:tcPr marL="0" marR="0" marT="38576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062515"/>
                  </a:ext>
                </a:extLst>
              </a:tr>
              <a:tr h="31368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48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are 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priorities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0" dirty="0"/>
                        <a:t> 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623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221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AAGBI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Quick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Reference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Handbook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used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allocate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96203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587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delegate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tasks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members?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524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346">
                <a:tc gridSpan="2">
                  <a:txBody>
                    <a:bodyPr/>
                    <a:lstStyle/>
                    <a:p>
                      <a:pPr marL="90805" marR="742315">
                        <a:lnSpc>
                          <a:spcPts val="2100"/>
                        </a:lnSpc>
                        <a:spcBef>
                          <a:spcPts val="350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intubated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stabilised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decide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together </a:t>
                      </a:r>
                      <a:r>
                        <a:rPr sz="1400" dirty="0"/>
                        <a:t>whether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proceed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surgery?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33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50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999121"/>
              </p:ext>
            </p:extLst>
          </p:nvPr>
        </p:nvGraphicFramePr>
        <p:xfrm>
          <a:off x="169334" y="190724"/>
          <a:ext cx="8822266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8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INTRA-OPERATIVE</a:t>
                      </a:r>
                      <a:r>
                        <a:rPr sz="1800" b="1" spc="-9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EVENT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52195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07950" algn="just">
                        <a:lnSpc>
                          <a:spcPct val="99500"/>
                        </a:lnSpc>
                        <a:spcBef>
                          <a:spcPts val="254"/>
                        </a:spcBef>
                      </a:pPr>
                      <a:r>
                        <a:rPr sz="1400" spc="-10" dirty="0"/>
                        <a:t>Mid-</a:t>
                      </a:r>
                      <a:r>
                        <a:rPr sz="1400" dirty="0"/>
                        <a:t>operation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raises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concern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to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developing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marked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ST </a:t>
                      </a:r>
                      <a:r>
                        <a:rPr sz="1400" dirty="0"/>
                        <a:t>segment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elevation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monitor.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428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827533"/>
              </p:ext>
            </p:extLst>
          </p:nvPr>
        </p:nvGraphicFramePr>
        <p:xfrm>
          <a:off x="169334" y="2458976"/>
          <a:ext cx="8822266" cy="25670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2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515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433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concern?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143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2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undertaken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establish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diagnosis?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14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03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resource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guide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decision</a:t>
                      </a:r>
                      <a:r>
                        <a:rPr sz="1400" spc="-10" dirty="0"/>
                        <a:t> making?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572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354">
                <a:tc>
                  <a:txBody>
                    <a:bodyPr/>
                    <a:lstStyle/>
                    <a:p>
                      <a:pPr marL="90805" marR="161925">
                        <a:lnSpc>
                          <a:spcPts val="2100"/>
                        </a:lnSpc>
                        <a:spcBef>
                          <a:spcPts val="345"/>
                        </a:spcBef>
                      </a:pPr>
                      <a:r>
                        <a:rPr sz="1400" dirty="0"/>
                        <a:t>If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intervention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cardiac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catheter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suite,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would </a:t>
                      </a:r>
                      <a:r>
                        <a:rPr sz="1400" dirty="0"/>
                        <a:t>you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arrange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this?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86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35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752774"/>
              </p:ext>
            </p:extLst>
          </p:nvPr>
        </p:nvGraphicFramePr>
        <p:xfrm>
          <a:off x="186267" y="190724"/>
          <a:ext cx="8796865" cy="215979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POST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CARDIAC</a:t>
                      </a: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ARREST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CARE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04139">
                        <a:lnSpc>
                          <a:spcPct val="100299"/>
                        </a:lnSpc>
                        <a:spcBef>
                          <a:spcPts val="29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first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list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cardiac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arrest</a:t>
                      </a:r>
                      <a:r>
                        <a:rPr sz="1400" spc="-25" dirty="0"/>
                        <a:t> on </a:t>
                      </a: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operating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table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before</a:t>
                      </a:r>
                      <a:r>
                        <a:rPr sz="1400" spc="-15" dirty="0"/>
                        <a:t> </a:t>
                      </a:r>
                      <a:r>
                        <a:rPr sz="1400" spc="-20" dirty="0"/>
                        <a:t>knife-</a:t>
                      </a:r>
                      <a:r>
                        <a:rPr sz="1400" spc="-10" dirty="0"/>
                        <a:t>to-</a:t>
                      </a:r>
                      <a:r>
                        <a:rPr sz="1400" dirty="0"/>
                        <a:t>skin.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Following </a:t>
                      </a:r>
                      <a:r>
                        <a:rPr sz="1400" dirty="0"/>
                        <a:t>3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cycles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CPR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“ROSC”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(Return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Of </a:t>
                      </a:r>
                      <a:r>
                        <a:rPr sz="1400" dirty="0"/>
                        <a:t>Spontaneous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Circulation).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031030"/>
              </p:ext>
            </p:extLst>
          </p:nvPr>
        </p:nvGraphicFramePr>
        <p:xfrm>
          <a:off x="186268" y="2512982"/>
          <a:ext cx="8796864" cy="250775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9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83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2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</a:t>
                      </a:r>
                      <a:r>
                        <a:rPr sz="1400" spc="-20" dirty="0"/>
                        <a:t>next?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45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dirty="0"/>
                        <a:t>Who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call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0" dirty="0"/>
                        <a:t> help?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1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 when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 conduct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debrief?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14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4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2861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56729"/>
              </p:ext>
            </p:extLst>
          </p:nvPr>
        </p:nvGraphicFramePr>
        <p:xfrm>
          <a:off x="177800" y="190724"/>
          <a:ext cx="8805333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SEPSIS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1075690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Interactive,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79070">
                        <a:lnSpc>
                          <a:spcPct val="100299"/>
                        </a:lnSpc>
                        <a:spcBef>
                          <a:spcPts val="235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booked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CEPOD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immediate laparotomy </a:t>
                      </a:r>
                      <a:r>
                        <a:rPr sz="1400" dirty="0"/>
                        <a:t>and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septic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shock.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They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are </a:t>
                      </a:r>
                      <a:r>
                        <a:rPr sz="1400" dirty="0"/>
                        <a:t>brought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room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resuscitation </a:t>
                      </a:r>
                      <a:r>
                        <a:rPr sz="1400" dirty="0"/>
                        <a:t>prior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induction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5" dirty="0"/>
                        <a:t> </a:t>
                      </a:r>
                      <a:r>
                        <a:rPr sz="1400" spc="-25" dirty="0"/>
                        <a:t>GA.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238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646574"/>
              </p:ext>
            </p:extLst>
          </p:nvPr>
        </p:nvGraphicFramePr>
        <p:xfrm>
          <a:off x="177800" y="2512981"/>
          <a:ext cx="8805333" cy="250775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80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2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73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priorities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patient?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785">
                <a:tc>
                  <a:txBody>
                    <a:bodyPr/>
                    <a:lstStyle/>
                    <a:p>
                      <a:pPr marL="90805" marR="234315">
                        <a:lnSpc>
                          <a:spcPts val="2100"/>
                        </a:lnSpc>
                        <a:spcBef>
                          <a:spcPts val="36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resource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decision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making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guide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management?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effective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teamwork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delegation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tasks?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57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381">
                <a:tc>
                  <a:txBody>
                    <a:bodyPr/>
                    <a:lstStyle/>
                    <a:p>
                      <a:pPr marL="90805" marR="187325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surgeon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needs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operate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but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like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resuscitate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more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before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–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resolve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issue?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Ground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1018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  <a:cs typeface="Calibri"/>
              </a:rPr>
              <a:t>Please</a:t>
            </a:r>
            <a:r>
              <a:rPr lang="en-US" sz="20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follow</a:t>
            </a:r>
            <a:r>
              <a:rPr lang="en-US" sz="20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these</a:t>
            </a:r>
            <a:r>
              <a:rPr lang="en-US" sz="20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TEAM</a:t>
            </a:r>
            <a:r>
              <a:rPr lang="en-US" sz="20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rules</a:t>
            </a:r>
            <a:r>
              <a:rPr lang="en-US" sz="20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when</a:t>
            </a:r>
            <a:r>
              <a:rPr lang="en-US" sz="2000" spc="-1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running</a:t>
            </a:r>
            <a:r>
              <a:rPr lang="en-US" sz="20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your</a:t>
            </a:r>
            <a:r>
              <a:rPr lang="en-US" sz="20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flashcard</a:t>
            </a:r>
            <a:r>
              <a:rPr lang="en-US" sz="20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simulation</a:t>
            </a:r>
            <a:r>
              <a:rPr lang="en-US" sz="20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as</a:t>
            </a:r>
            <a:r>
              <a:rPr lang="en-US" sz="20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this</a:t>
            </a:r>
            <a:r>
              <a:rPr lang="en-US" sz="2000" spc="-2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spc="-10" dirty="0">
                <a:latin typeface="Century Gothic" panose="020B0502020202020204" pitchFamily="34" charset="0"/>
                <a:cs typeface="Calibri"/>
              </a:rPr>
              <a:t>helps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creates</a:t>
            </a:r>
            <a:r>
              <a:rPr lang="en-US" sz="2000" spc="-5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an</a:t>
            </a:r>
            <a:r>
              <a:rPr lang="en-US" sz="20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environment</a:t>
            </a:r>
            <a:r>
              <a:rPr lang="en-US" sz="2000" spc="-4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for</a:t>
            </a:r>
            <a:r>
              <a:rPr lang="en-US" sz="2000" spc="-3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you</a:t>
            </a:r>
            <a:r>
              <a:rPr lang="en-US" sz="20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to</a:t>
            </a:r>
            <a:r>
              <a:rPr lang="en-US" sz="2000" spc="-30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dirty="0">
                <a:latin typeface="Century Gothic" panose="020B0502020202020204" pitchFamily="34" charset="0"/>
                <a:cs typeface="Calibri"/>
              </a:rPr>
              <a:t>learn</a:t>
            </a:r>
            <a:r>
              <a:rPr lang="en-US" sz="2000" spc="-25" dirty="0">
                <a:latin typeface="Century Gothic" panose="020B0502020202020204" pitchFamily="34" charset="0"/>
                <a:cs typeface="Calibri"/>
              </a:rPr>
              <a:t> </a:t>
            </a:r>
            <a:r>
              <a:rPr lang="en-US" sz="2000" spc="-10" dirty="0">
                <a:latin typeface="Century Gothic" panose="020B0502020202020204" pitchFamily="34" charset="0"/>
                <a:cs typeface="Calibri"/>
              </a:rPr>
              <a:t>together</a:t>
            </a:r>
            <a:endParaRPr lang="en-US" sz="2000" dirty="0">
              <a:latin typeface="Century Gothic" panose="020B0502020202020204" pitchFamily="34" charset="0"/>
              <a:cs typeface="Calibri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353CDAD-F1D2-0800-58F4-5B790D738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55226"/>
              </p:ext>
            </p:extLst>
          </p:nvPr>
        </p:nvGraphicFramePr>
        <p:xfrm>
          <a:off x="457200" y="2224618"/>
          <a:ext cx="7906624" cy="202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3312">
                  <a:extLst>
                    <a:ext uri="{9D8B030D-6E8A-4147-A177-3AD203B41FA5}">
                      <a16:colId xmlns:a16="http://schemas.microsoft.com/office/drawing/2014/main" val="4243094615"/>
                    </a:ext>
                  </a:extLst>
                </a:gridCol>
                <a:gridCol w="3953312">
                  <a:extLst>
                    <a:ext uri="{9D8B030D-6E8A-4147-A177-3AD203B41FA5}">
                      <a16:colId xmlns:a16="http://schemas.microsoft.com/office/drawing/2014/main" val="2381847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IME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longer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than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5 </a:t>
                      </a:r>
                      <a:r>
                        <a:rPr lang="en-US" sz="1800" spc="-10" dirty="0"/>
                        <a:t>minutes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116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E</a:t>
                      </a:r>
                      <a:r>
                        <a:rPr lang="en-US" b="1" dirty="0"/>
                        <a:t>NQUIRE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If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unsure,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ask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-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no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question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is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‘stupid</a:t>
                      </a:r>
                      <a:r>
                        <a:rPr lang="en-US" sz="1800" spc="-10" dirty="0"/>
                        <a:t> question’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683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A</a:t>
                      </a:r>
                      <a:r>
                        <a:rPr lang="en-US" b="1" dirty="0"/>
                        <a:t>LL INCLUSIVE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All</a:t>
                      </a:r>
                      <a:r>
                        <a:rPr lang="en-US" sz="1800" spc="-40" dirty="0"/>
                        <a:t> </a:t>
                      </a:r>
                      <a:r>
                        <a:rPr lang="en-US" sz="1800" dirty="0"/>
                        <a:t>team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members</a:t>
                      </a:r>
                      <a:r>
                        <a:rPr lang="en-US" sz="1800" spc="-25" dirty="0"/>
                        <a:t> </a:t>
                      </a:r>
                      <a:r>
                        <a:rPr lang="en-US" sz="1800" dirty="0"/>
                        <a:t>can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make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dirty="0"/>
                        <a:t>a</a:t>
                      </a:r>
                      <a:r>
                        <a:rPr lang="en-US" sz="1800" spc="-20" dirty="0"/>
                        <a:t> </a:t>
                      </a:r>
                      <a:r>
                        <a:rPr lang="en-US" sz="1800" dirty="0"/>
                        <a:t>valuable</a:t>
                      </a:r>
                      <a:r>
                        <a:rPr lang="en-US" sz="1800" spc="-15" dirty="0"/>
                        <a:t> </a:t>
                      </a:r>
                      <a:r>
                        <a:rPr lang="en-US" sz="1800" spc="-10" dirty="0"/>
                        <a:t>contribution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907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5"/>
                          </a:solidFill>
                        </a:rPr>
                        <a:t>M</a:t>
                      </a:r>
                      <a:r>
                        <a:rPr lang="en-US" b="1" dirty="0"/>
                        <a:t>UTUAL RESPECT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Be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civil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and polite to</a:t>
                      </a:r>
                      <a:r>
                        <a:rPr lang="en-US" sz="1800" spc="-5" dirty="0"/>
                        <a:t> </a:t>
                      </a:r>
                      <a:r>
                        <a:rPr lang="en-US" sz="1800" dirty="0"/>
                        <a:t>each</a:t>
                      </a:r>
                      <a:r>
                        <a:rPr lang="en-US" sz="1800" spc="5" dirty="0"/>
                        <a:t> </a:t>
                      </a:r>
                      <a:r>
                        <a:rPr lang="en-US" sz="1800" spc="-20" dirty="0"/>
                        <a:t>other</a:t>
                      </a:r>
                      <a:endParaRPr lang="en-US" sz="18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393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18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668166"/>
              </p:ext>
            </p:extLst>
          </p:nvPr>
        </p:nvGraphicFramePr>
        <p:xfrm>
          <a:off x="194733" y="190724"/>
          <a:ext cx="8779933" cy="224408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AIRWAY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CRISIS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</a:t>
                      </a:r>
                      <a:r>
                        <a:rPr sz="1400" spc="-45" dirty="0"/>
                        <a:t> </a:t>
                      </a:r>
                      <a:r>
                        <a:rPr sz="1400" spc="-10" dirty="0"/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90170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attempt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electively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intubate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20" dirty="0"/>
                        <a:t> your </a:t>
                      </a:r>
                      <a:r>
                        <a:rPr sz="1400" dirty="0"/>
                        <a:t>list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fails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follows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DAS </a:t>
                      </a:r>
                      <a:r>
                        <a:rPr sz="1400" dirty="0"/>
                        <a:t>algorithm.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Plan A,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B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 C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fail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and the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anaesthetist </a:t>
                      </a:r>
                      <a:r>
                        <a:rPr sz="1400" dirty="0"/>
                        <a:t>declares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“Can’t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Intubate,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Can’t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Oxygenate” scenario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171548"/>
              </p:ext>
            </p:extLst>
          </p:nvPr>
        </p:nvGraphicFramePr>
        <p:xfrm>
          <a:off x="194734" y="2512982"/>
          <a:ext cx="8779932" cy="249928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75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29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4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should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managed?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43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173">
                <a:tc>
                  <a:txBody>
                    <a:bodyPr/>
                    <a:lstStyle/>
                    <a:p>
                      <a:pPr marL="90805" marR="313690">
                        <a:lnSpc>
                          <a:spcPts val="2100"/>
                        </a:lnSpc>
                        <a:spcBef>
                          <a:spcPts val="4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(including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guidelines)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is/are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manage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life- </a:t>
                      </a:r>
                      <a:r>
                        <a:rPr sz="1400" dirty="0"/>
                        <a:t>threatening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emergency?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71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1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could a</a:t>
                      </a:r>
                      <a:r>
                        <a:rPr sz="1400" spc="-10" dirty="0"/>
                        <a:t> non-</a:t>
                      </a:r>
                      <a:r>
                        <a:rPr sz="1400" dirty="0"/>
                        <a:t>airway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trained team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 useful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 this</a:t>
                      </a:r>
                      <a:r>
                        <a:rPr sz="1400" spc="-10" dirty="0"/>
                        <a:t> 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53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531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5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238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594422"/>
              </p:ext>
            </p:extLst>
          </p:nvPr>
        </p:nvGraphicFramePr>
        <p:xfrm>
          <a:off x="201336" y="190724"/>
          <a:ext cx="8766495" cy="478100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8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7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8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BRONCHOSPASM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688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943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list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heavy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smoker </a:t>
                      </a:r>
                      <a:r>
                        <a:rPr sz="1400" dirty="0"/>
                        <a:t>undergoes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induction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GA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intubation.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Whilst </a:t>
                      </a:r>
                      <a:r>
                        <a:rPr sz="1400" dirty="0"/>
                        <a:t>still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room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oxygen </a:t>
                      </a:r>
                      <a:r>
                        <a:rPr sz="1400" dirty="0"/>
                        <a:t>saturations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drop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70%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ventilation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pressure </a:t>
                      </a:r>
                      <a:r>
                        <a:rPr sz="1400" dirty="0"/>
                        <a:t>rises.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confirms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patent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airway </a:t>
                      </a:r>
                      <a:r>
                        <a:rPr sz="1400" dirty="0"/>
                        <a:t>and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suspects </a:t>
                      </a:r>
                      <a:r>
                        <a:rPr sz="1400" spc="-10" dirty="0"/>
                        <a:t>bronchospasm.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1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2386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800347"/>
                  </a:ext>
                </a:extLst>
              </a:tr>
              <a:tr h="313314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238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366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next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safety?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53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team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members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present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respond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once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alerted?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4301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891">
                <a:tc gridSpan="2">
                  <a:txBody>
                    <a:bodyPr/>
                    <a:lstStyle/>
                    <a:p>
                      <a:pPr marL="90805" marR="353060">
                        <a:lnSpc>
                          <a:spcPts val="2100"/>
                        </a:lnSpc>
                        <a:spcBef>
                          <a:spcPts val="4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evaluate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problem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the </a:t>
                      </a:r>
                      <a:r>
                        <a:rPr sz="1400" dirty="0"/>
                        <a:t>correct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diagnosis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000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891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845057"/>
              </p:ext>
            </p:extLst>
          </p:nvPr>
        </p:nvGraphicFramePr>
        <p:xfrm>
          <a:off x="203200" y="190724"/>
          <a:ext cx="8779933" cy="225275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THROMBOEMBOLIC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EVENT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43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95885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high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clotting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being </a:t>
                      </a:r>
                      <a:r>
                        <a:rPr sz="1400" dirty="0"/>
                        <a:t>bridged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heparin comes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surgery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5" dirty="0"/>
                        <a:t> </a:t>
                      </a:r>
                      <a:r>
                        <a:rPr sz="1400" spc="-20" dirty="0"/>
                        <a:t>your </a:t>
                      </a:r>
                      <a:r>
                        <a:rPr sz="1400" dirty="0"/>
                        <a:t>list.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Mid-</a:t>
                      </a:r>
                      <a:r>
                        <a:rPr sz="1400" dirty="0"/>
                        <a:t>operation,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under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GA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patient </a:t>
                      </a:r>
                      <a:r>
                        <a:rPr sz="1400" dirty="0"/>
                        <a:t>desaturates.</a:t>
                      </a:r>
                      <a:r>
                        <a:rPr sz="1400" spc="3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assesses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patient </a:t>
                      </a:r>
                      <a:r>
                        <a:rPr sz="1400" dirty="0"/>
                        <a:t>and</a:t>
                      </a:r>
                      <a:r>
                        <a:rPr sz="1400" spc="10" dirty="0"/>
                        <a:t> </a:t>
                      </a:r>
                      <a:r>
                        <a:rPr sz="1400" dirty="0"/>
                        <a:t>suspects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pulmonary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embolism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615972"/>
              </p:ext>
            </p:extLst>
          </p:nvPr>
        </p:nvGraphicFramePr>
        <p:xfrm>
          <a:off x="203200" y="2512982"/>
          <a:ext cx="8779933" cy="251621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7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99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happen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next?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not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immediately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available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theatre?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81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749">
                <a:tc>
                  <a:txBody>
                    <a:bodyPr/>
                    <a:lstStyle/>
                    <a:p>
                      <a:pPr marL="90805" marR="107950">
                        <a:lnSpc>
                          <a:spcPts val="2100"/>
                        </a:lnSpc>
                        <a:spcBef>
                          <a:spcPts val="355"/>
                        </a:spcBef>
                      </a:pPr>
                      <a:r>
                        <a:rPr sz="1400" dirty="0"/>
                        <a:t>When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senior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called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4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anaesthetists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arrive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offer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help –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you </a:t>
                      </a:r>
                      <a:r>
                        <a:rPr sz="1400" dirty="0"/>
                        <a:t>allocate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roles?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8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49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1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5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273986"/>
              </p:ext>
            </p:extLst>
          </p:nvPr>
        </p:nvGraphicFramePr>
        <p:xfrm>
          <a:off x="203200" y="190724"/>
          <a:ext cx="8737600" cy="215979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6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PATIENT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sz="1800" b="1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20" dirty="0">
                          <a:solidFill>
                            <a:schemeClr val="tx1"/>
                          </a:solidFill>
                        </a:rPr>
                        <a:t>FIRE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55575">
                        <a:lnSpc>
                          <a:spcPct val="99500"/>
                        </a:lnSpc>
                        <a:spcBef>
                          <a:spcPts val="315"/>
                        </a:spcBef>
                      </a:pPr>
                      <a:r>
                        <a:rPr sz="1400" spc="-20" dirty="0"/>
                        <a:t>You </a:t>
                      </a:r>
                      <a:r>
                        <a:rPr sz="1400" dirty="0"/>
                        <a:t>are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mid-</a:t>
                      </a:r>
                      <a:r>
                        <a:rPr sz="1400" dirty="0"/>
                        <a:t>surgery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with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under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GA </a:t>
                      </a:r>
                      <a:r>
                        <a:rPr sz="1400" dirty="0"/>
                        <a:t>when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surgical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drapes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catch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fire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surgeon </a:t>
                      </a:r>
                      <a:r>
                        <a:rPr sz="1400" dirty="0"/>
                        <a:t>is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using the</a:t>
                      </a:r>
                      <a:r>
                        <a:rPr sz="1400" spc="10" dirty="0"/>
                        <a:t> </a:t>
                      </a:r>
                      <a:r>
                        <a:rPr sz="1400" spc="-10" dirty="0"/>
                        <a:t>diathermy.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038375"/>
              </p:ext>
            </p:extLst>
          </p:nvPr>
        </p:nvGraphicFramePr>
        <p:xfrm>
          <a:off x="203200" y="2512982"/>
          <a:ext cx="8737600" cy="249928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3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99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5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first?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762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03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activate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fire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alarm?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572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1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400" dirty="0"/>
                        <a:t>Which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fire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extinguisher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it</a:t>
                      </a:r>
                      <a:r>
                        <a:rPr sz="1400" spc="-10" dirty="0"/>
                        <a:t> located?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715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55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193438"/>
              </p:ext>
            </p:extLst>
          </p:nvPr>
        </p:nvGraphicFramePr>
        <p:xfrm>
          <a:off x="194734" y="190724"/>
          <a:ext cx="8771466" cy="235838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lang="en-US" sz="1800" b="1" spc="-20" dirty="0">
                          <a:solidFill>
                            <a:schemeClr val="tx1"/>
                          </a:solidFill>
                        </a:rPr>
                        <a:t>CHALLENGING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RELATIVE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5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3670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dirty="0"/>
                        <a:t>An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anxious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patient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on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your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list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has</a:t>
                      </a:r>
                      <a:r>
                        <a:rPr sz="1500" spc="-15" dirty="0"/>
                        <a:t> </a:t>
                      </a:r>
                      <a:r>
                        <a:rPr sz="1500" spc="-10" dirty="0"/>
                        <a:t>insisted </a:t>
                      </a:r>
                      <a:r>
                        <a:rPr sz="1500" dirty="0"/>
                        <a:t>that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their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relative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is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present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induction</a:t>
                      </a:r>
                      <a:r>
                        <a:rPr sz="1500" spc="-25" dirty="0"/>
                        <a:t> of </a:t>
                      </a:r>
                      <a:r>
                        <a:rPr sz="1500" dirty="0"/>
                        <a:t>anaesthesia.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After</a:t>
                      </a:r>
                      <a:r>
                        <a:rPr sz="1500" spc="-10" dirty="0"/>
                        <a:t> </a:t>
                      </a:r>
                      <a:r>
                        <a:rPr sz="1500" dirty="0"/>
                        <a:t>an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induction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dose</a:t>
                      </a:r>
                      <a:r>
                        <a:rPr sz="1500" spc="-10" dirty="0"/>
                        <a:t> </a:t>
                      </a:r>
                      <a:r>
                        <a:rPr sz="1500" spc="-25" dirty="0"/>
                        <a:t>of </a:t>
                      </a:r>
                      <a:r>
                        <a:rPr sz="1500" dirty="0"/>
                        <a:t>propofol</a:t>
                      </a:r>
                      <a:r>
                        <a:rPr sz="1500" spc="-60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45" dirty="0"/>
                        <a:t> </a:t>
                      </a:r>
                      <a:r>
                        <a:rPr sz="1500" dirty="0"/>
                        <a:t>relative</a:t>
                      </a:r>
                      <a:r>
                        <a:rPr sz="1500" spc="-45" dirty="0"/>
                        <a:t> </a:t>
                      </a:r>
                      <a:r>
                        <a:rPr sz="1500" dirty="0"/>
                        <a:t>refuses</a:t>
                      </a:r>
                      <a:r>
                        <a:rPr sz="1500" spc="-45" dirty="0"/>
                        <a:t> </a:t>
                      </a:r>
                      <a:r>
                        <a:rPr sz="1500" dirty="0"/>
                        <a:t>to</a:t>
                      </a:r>
                      <a:r>
                        <a:rPr sz="1500" spc="-55" dirty="0"/>
                        <a:t> </a:t>
                      </a:r>
                      <a:r>
                        <a:rPr sz="1500" dirty="0"/>
                        <a:t>leave</a:t>
                      </a:r>
                      <a:r>
                        <a:rPr sz="1500" spc="-45" dirty="0"/>
                        <a:t> </a:t>
                      </a:r>
                      <a:r>
                        <a:rPr sz="1500" spc="-25" dirty="0"/>
                        <a:t>the </a:t>
                      </a:r>
                      <a:r>
                        <a:rPr sz="1500" dirty="0"/>
                        <a:t>anaesthetic</a:t>
                      </a:r>
                      <a:r>
                        <a:rPr sz="1500" spc="-30" dirty="0"/>
                        <a:t> </a:t>
                      </a:r>
                      <a:r>
                        <a:rPr sz="1500" spc="-10" dirty="0"/>
                        <a:t>room.</a:t>
                      </a:r>
                      <a:endParaRPr sz="15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27086"/>
              </p:ext>
            </p:extLst>
          </p:nvPr>
        </p:nvGraphicFramePr>
        <p:xfrm>
          <a:off x="194734" y="2674999"/>
          <a:ext cx="8771466" cy="235838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27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4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89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staff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around</a:t>
                      </a:r>
                      <a:r>
                        <a:rPr sz="1400" spc="-20" dirty="0"/>
                        <a:t> you?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78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contact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security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arose?.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00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183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809478"/>
              </p:ext>
            </p:extLst>
          </p:nvPr>
        </p:nvGraphicFramePr>
        <p:xfrm>
          <a:off x="211667" y="190724"/>
          <a:ext cx="8762999" cy="2392679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7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5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sz="1800" b="1" spc="-6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FALLING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SCRUB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PRACTITIONER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1921" marB="0"/>
                </a:tc>
                <a:tc>
                  <a:txBody>
                    <a:bodyPr/>
                    <a:lstStyle/>
                    <a:p>
                      <a:pPr marL="90805" marR="874394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Environment, Personal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5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1874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500" dirty="0"/>
                        <a:t>During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one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of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cases,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surgeon</a:t>
                      </a:r>
                      <a:r>
                        <a:rPr sz="1500" spc="-15" dirty="0"/>
                        <a:t> </a:t>
                      </a:r>
                      <a:r>
                        <a:rPr sz="1500" spc="-10" dirty="0"/>
                        <a:t>requires </a:t>
                      </a:r>
                      <a:r>
                        <a:rPr sz="1500" dirty="0"/>
                        <a:t>a</a:t>
                      </a:r>
                      <a:r>
                        <a:rPr sz="1500" spc="-40" dirty="0"/>
                        <a:t> </a:t>
                      </a:r>
                      <a:r>
                        <a:rPr sz="1500" dirty="0"/>
                        <a:t>platform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‘step’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be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optimally</a:t>
                      </a:r>
                      <a:r>
                        <a:rPr sz="1500" spc="-40" dirty="0"/>
                        <a:t> </a:t>
                      </a:r>
                      <a:r>
                        <a:rPr sz="1500" dirty="0"/>
                        <a:t>positioned</a:t>
                      </a:r>
                      <a:r>
                        <a:rPr sz="1500" spc="-30" dirty="0"/>
                        <a:t> </a:t>
                      </a:r>
                      <a:r>
                        <a:rPr sz="1500" spc="-25" dirty="0"/>
                        <a:t>to </a:t>
                      </a:r>
                      <a:r>
                        <a:rPr sz="1500" dirty="0"/>
                        <a:t>operate.</a:t>
                      </a:r>
                      <a:r>
                        <a:rPr sz="1500" spc="-60" dirty="0"/>
                        <a:t> </a:t>
                      </a:r>
                      <a:r>
                        <a:rPr sz="1500" dirty="0"/>
                        <a:t>Halfway</a:t>
                      </a:r>
                      <a:r>
                        <a:rPr sz="1500" spc="-60" dirty="0"/>
                        <a:t> </a:t>
                      </a:r>
                      <a:r>
                        <a:rPr sz="1500" dirty="0"/>
                        <a:t>through</a:t>
                      </a:r>
                      <a:r>
                        <a:rPr sz="1500" spc="-55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50" dirty="0"/>
                        <a:t> </a:t>
                      </a:r>
                      <a:r>
                        <a:rPr sz="1500" dirty="0"/>
                        <a:t>surgery</a:t>
                      </a:r>
                      <a:r>
                        <a:rPr sz="1500" spc="-55" dirty="0"/>
                        <a:t> </a:t>
                      </a:r>
                      <a:r>
                        <a:rPr sz="1500" spc="-25" dirty="0"/>
                        <a:t>the </a:t>
                      </a:r>
                      <a:r>
                        <a:rPr sz="1500" dirty="0"/>
                        <a:t>scrub</a:t>
                      </a:r>
                      <a:r>
                        <a:rPr sz="1500" spc="-40" dirty="0"/>
                        <a:t> </a:t>
                      </a:r>
                      <a:r>
                        <a:rPr sz="1500" dirty="0"/>
                        <a:t>nurse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trips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over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step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and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falls</a:t>
                      </a:r>
                      <a:r>
                        <a:rPr sz="1500" spc="-20" dirty="0"/>
                        <a:t> </a:t>
                      </a:r>
                      <a:r>
                        <a:rPr sz="1500" spc="-25" dirty="0"/>
                        <a:t>to </a:t>
                      </a:r>
                      <a:r>
                        <a:rPr sz="1500" dirty="0"/>
                        <a:t>the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floor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and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cannot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get</a:t>
                      </a:r>
                      <a:r>
                        <a:rPr sz="1500" spc="-15" dirty="0"/>
                        <a:t> </a:t>
                      </a:r>
                      <a:r>
                        <a:rPr sz="1500" spc="-25" dirty="0"/>
                        <a:t>up.</a:t>
                      </a:r>
                      <a:endParaRPr sz="15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375944"/>
              </p:ext>
            </p:extLst>
          </p:nvPr>
        </p:nvGraphicFramePr>
        <p:xfrm>
          <a:off x="211668" y="2674999"/>
          <a:ext cx="8762998" cy="239267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62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824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76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6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0" dirty="0"/>
                        <a:t> first?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095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106">
                <a:tc>
                  <a:txBody>
                    <a:bodyPr/>
                    <a:lstStyle/>
                    <a:p>
                      <a:pPr marL="90805" marR="498475">
                        <a:lnSpc>
                          <a:spcPts val="2100"/>
                        </a:lnSpc>
                        <a:spcBef>
                          <a:spcPts val="359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staff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attended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whilst</a:t>
                      </a:r>
                      <a:r>
                        <a:rPr sz="1400" spc="-25" dirty="0"/>
                        <a:t> </a:t>
                      </a:r>
                      <a:r>
                        <a:rPr sz="1400" spc="-20" dirty="0"/>
                        <a:t>also </a:t>
                      </a:r>
                      <a:r>
                        <a:rPr sz="1400" dirty="0"/>
                        <a:t>maintaining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safety?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428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1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facilitate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completion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surgery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safely?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38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106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1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95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036679"/>
              </p:ext>
            </p:extLst>
          </p:nvPr>
        </p:nvGraphicFramePr>
        <p:xfrm>
          <a:off x="194733" y="190724"/>
          <a:ext cx="8788399" cy="21940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SURGICAL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INTERUPTION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tc>
                  <a:txBody>
                    <a:bodyPr/>
                    <a:lstStyle/>
                    <a:p>
                      <a:pPr marL="90805" marR="874394">
                        <a:lnSpc>
                          <a:spcPts val="2100"/>
                        </a:lnSpc>
                        <a:spcBef>
                          <a:spcPts val="40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65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Environment, Personal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857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tc>
                  <a:txBody>
                    <a:bodyPr/>
                    <a:lstStyle/>
                    <a:p>
                      <a:pPr marL="90805" marR="1422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500" spc="-10" dirty="0"/>
                        <a:t>Mid-</a:t>
                      </a:r>
                      <a:r>
                        <a:rPr sz="1500" dirty="0"/>
                        <a:t>list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and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mid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operation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15" dirty="0"/>
                        <a:t> </a:t>
                      </a:r>
                      <a:r>
                        <a:rPr sz="1500" dirty="0"/>
                        <a:t>junior</a:t>
                      </a:r>
                      <a:r>
                        <a:rPr sz="1500" spc="-10" dirty="0"/>
                        <a:t> surgical </a:t>
                      </a:r>
                      <a:r>
                        <a:rPr sz="1500" dirty="0"/>
                        <a:t>assistant</a:t>
                      </a:r>
                      <a:r>
                        <a:rPr sz="1500" spc="-40" dirty="0"/>
                        <a:t> </a:t>
                      </a:r>
                      <a:r>
                        <a:rPr sz="1500" dirty="0"/>
                        <a:t>is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repeatedly</a:t>
                      </a:r>
                      <a:r>
                        <a:rPr sz="1500" spc="-40" dirty="0"/>
                        <a:t> </a:t>
                      </a:r>
                      <a:r>
                        <a:rPr sz="1500" dirty="0"/>
                        <a:t>bleeped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for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a</a:t>
                      </a:r>
                      <a:r>
                        <a:rPr sz="1500" spc="-25" dirty="0"/>
                        <a:t> </a:t>
                      </a:r>
                      <a:r>
                        <a:rPr sz="1500" spc="-10" dirty="0"/>
                        <a:t>variety </a:t>
                      </a:r>
                      <a:r>
                        <a:rPr sz="1500" dirty="0"/>
                        <a:t>of</a:t>
                      </a:r>
                      <a:r>
                        <a:rPr sz="1500" spc="-30" dirty="0"/>
                        <a:t> </a:t>
                      </a:r>
                      <a:r>
                        <a:rPr sz="1500" spc="-10" dirty="0"/>
                        <a:t>non-</a:t>
                      </a:r>
                      <a:r>
                        <a:rPr sz="1500" dirty="0"/>
                        <a:t>urgent</a:t>
                      </a:r>
                      <a:r>
                        <a:rPr sz="1500" spc="-30" dirty="0"/>
                        <a:t> </a:t>
                      </a:r>
                      <a:r>
                        <a:rPr sz="1500" spc="-10" dirty="0"/>
                        <a:t>reasons.</a:t>
                      </a:r>
                      <a:endParaRPr sz="1500" dirty="0">
                        <a:latin typeface="Calibri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041688"/>
              </p:ext>
            </p:extLst>
          </p:nvPr>
        </p:nvGraphicFramePr>
        <p:xfrm>
          <a:off x="194734" y="2566987"/>
          <a:ext cx="8788398" cy="245374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8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68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74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a </a:t>
                      </a:r>
                      <a:r>
                        <a:rPr sz="1400" spc="-10" dirty="0"/>
                        <a:t>problem?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9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potential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impact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10" dirty="0"/>
                        <a:t> safety?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096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453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70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effectively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raise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concern?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CUSS</a:t>
                      </a:r>
                      <a:r>
                        <a:rPr sz="1400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(I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concerned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that…,I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unsure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whether…,Is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it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safe…?,STOP!)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5718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80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5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333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624050"/>
              </p:ext>
            </p:extLst>
          </p:nvPr>
        </p:nvGraphicFramePr>
        <p:xfrm>
          <a:off x="186267" y="190724"/>
          <a:ext cx="8771465" cy="215979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9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45"/>
                        </a:spcBef>
                      </a:pPr>
                      <a:r>
                        <a:rPr sz="1800" b="1" spc="-25" dirty="0">
                          <a:solidFill>
                            <a:schemeClr val="tx1"/>
                          </a:solidFill>
                        </a:rPr>
                        <a:t>STAFF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SKILL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MIX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CONCERN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478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6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Personal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28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98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90805" marR="1752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500" dirty="0"/>
                        <a:t>The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department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is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short</a:t>
                      </a:r>
                      <a:r>
                        <a:rPr sz="1500" spc="-20" dirty="0"/>
                        <a:t> </a:t>
                      </a:r>
                      <a:r>
                        <a:rPr sz="1500" spc="-10" dirty="0"/>
                        <a:t>staffed.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Staff</a:t>
                      </a:r>
                      <a:r>
                        <a:rPr sz="1500" spc="-20" dirty="0"/>
                        <a:t> have </a:t>
                      </a:r>
                      <a:r>
                        <a:rPr sz="1500" dirty="0"/>
                        <a:t>had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to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be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moved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around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to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fill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gaps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in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lists.</a:t>
                      </a:r>
                      <a:r>
                        <a:rPr sz="1500" spc="-25" dirty="0"/>
                        <a:t> </a:t>
                      </a:r>
                      <a:r>
                        <a:rPr sz="1500" spc="-50" dirty="0"/>
                        <a:t>A </a:t>
                      </a:r>
                      <a:r>
                        <a:rPr sz="1500" dirty="0"/>
                        <a:t>staff</a:t>
                      </a:r>
                      <a:r>
                        <a:rPr sz="1500" spc="-35" dirty="0"/>
                        <a:t> </a:t>
                      </a:r>
                      <a:r>
                        <a:rPr sz="1500" dirty="0"/>
                        <a:t>member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(unknown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to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team)</a:t>
                      </a:r>
                      <a:r>
                        <a:rPr sz="1500" spc="-20" dirty="0"/>
                        <a:t> </a:t>
                      </a:r>
                      <a:r>
                        <a:rPr sz="1500" spc="-25" dirty="0"/>
                        <a:t>has </a:t>
                      </a:r>
                      <a:r>
                        <a:rPr sz="1500" dirty="0"/>
                        <a:t>been</a:t>
                      </a:r>
                      <a:r>
                        <a:rPr sz="1500" spc="-40" dirty="0"/>
                        <a:t> </a:t>
                      </a:r>
                      <a:r>
                        <a:rPr sz="1500" dirty="0"/>
                        <a:t>asked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to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scrub</a:t>
                      </a:r>
                      <a:r>
                        <a:rPr sz="1500" spc="-30" dirty="0"/>
                        <a:t> </a:t>
                      </a:r>
                      <a:r>
                        <a:rPr sz="1500" dirty="0"/>
                        <a:t>for</a:t>
                      </a:r>
                      <a:r>
                        <a:rPr sz="1500" spc="-20" dirty="0"/>
                        <a:t> </a:t>
                      </a:r>
                      <a:r>
                        <a:rPr sz="1500" dirty="0"/>
                        <a:t>the</a:t>
                      </a:r>
                      <a:r>
                        <a:rPr sz="1500" spc="-25" dirty="0"/>
                        <a:t> </a:t>
                      </a:r>
                      <a:r>
                        <a:rPr sz="1500" dirty="0"/>
                        <a:t>next</a:t>
                      </a:r>
                      <a:r>
                        <a:rPr sz="1500" spc="-20" dirty="0"/>
                        <a:t> </a:t>
                      </a:r>
                      <a:r>
                        <a:rPr sz="1500" spc="-10" dirty="0"/>
                        <a:t>operation.</a:t>
                      </a:r>
                      <a:endParaRPr sz="15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794625"/>
              </p:ext>
            </p:extLst>
          </p:nvPr>
        </p:nvGraphicFramePr>
        <p:xfrm>
          <a:off x="186268" y="2458976"/>
          <a:ext cx="8771464" cy="256175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1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4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958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51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a </a:t>
                      </a:r>
                      <a:r>
                        <a:rPr sz="1400" spc="-10" dirty="0"/>
                        <a:t>problem?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00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832">
                <a:tc>
                  <a:txBody>
                    <a:bodyPr/>
                    <a:lstStyle/>
                    <a:p>
                      <a:pPr marL="90805" marR="354965">
                        <a:lnSpc>
                          <a:spcPts val="2100"/>
                        </a:lnSpc>
                        <a:spcBef>
                          <a:spcPts val="505"/>
                        </a:spcBef>
                      </a:pPr>
                      <a:r>
                        <a:rPr sz="1400" dirty="0"/>
                        <a:t>It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transpires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staff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never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scrubbed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operation </a:t>
                      </a:r>
                      <a:r>
                        <a:rPr sz="1400" dirty="0"/>
                        <a:t>before.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potential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impact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safety?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810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984">
                <a:tc>
                  <a:txBody>
                    <a:bodyPr/>
                    <a:lstStyle/>
                    <a:p>
                      <a:pPr marL="90805" marR="518795">
                        <a:lnSpc>
                          <a:spcPts val="2100"/>
                        </a:lnSpc>
                        <a:spcBef>
                          <a:spcPts val="49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ensure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maintained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25" dirty="0"/>
                        <a:t> the </a:t>
                      </a:r>
                      <a:r>
                        <a:rPr sz="1400" dirty="0"/>
                        <a:t>staff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member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supported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appropriately?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667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984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480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E4FF70-0BC9-A544-6EB5-8776289345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181746"/>
              </p:ext>
            </p:extLst>
          </p:nvPr>
        </p:nvGraphicFramePr>
        <p:xfrm>
          <a:off x="246038" y="71029"/>
          <a:ext cx="8720164" cy="50014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4033">
                  <a:extLst>
                    <a:ext uri="{9D8B030D-6E8A-4147-A177-3AD203B41FA5}">
                      <a16:colId xmlns:a16="http://schemas.microsoft.com/office/drawing/2014/main" val="208945900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891078984"/>
                    </a:ext>
                  </a:extLst>
                </a:gridCol>
                <a:gridCol w="872016">
                  <a:extLst>
                    <a:ext uri="{9D8B030D-6E8A-4147-A177-3AD203B41FA5}">
                      <a16:colId xmlns:a16="http://schemas.microsoft.com/office/drawing/2014/main" val="454108170"/>
                    </a:ext>
                  </a:extLst>
                </a:gridCol>
                <a:gridCol w="872016">
                  <a:extLst>
                    <a:ext uri="{9D8B030D-6E8A-4147-A177-3AD203B41FA5}">
                      <a16:colId xmlns:a16="http://schemas.microsoft.com/office/drawing/2014/main" val="1894935437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3900874279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685527259"/>
                    </a:ext>
                  </a:extLst>
                </a:gridCol>
              </a:tblGrid>
              <a:tr h="349557">
                <a:tc gridSpan="6">
                  <a:txBody>
                    <a:bodyPr/>
                    <a:lstStyle/>
                    <a:p>
                      <a:r>
                        <a:rPr lang="en-US" sz="1200" b="1" dirty="0"/>
                        <a:t>Flash card evaluation survey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718786"/>
                  </a:ext>
                </a:extLst>
              </a:tr>
              <a:tr h="349557">
                <a:tc gridSpan="3">
                  <a:txBody>
                    <a:bodyPr/>
                    <a:lstStyle/>
                    <a:p>
                      <a:r>
                        <a:rPr lang="en-US" sz="1200" dirty="0"/>
                        <a:t>Date: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Operating List: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845176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Team members present at flash card simulation (please tick):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720913"/>
                  </a:ext>
                </a:extLst>
              </a:tr>
              <a:tr h="43096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Theatre Support Worker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Anaesthetic nurse/ODP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Anaesthetist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Surgeon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Scrub nurse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612975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Flash card title: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52153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Has your team identified any changes that need to be made following this flash card exercise? (list up to 3)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539107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1.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672863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2.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07249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376495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To what extent do you agree that this flash card exercise was a beneficial team training opportunity? (Please tick)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722846"/>
                  </a:ext>
                </a:extLst>
              </a:tr>
              <a:tr h="349557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Strongly agree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Agree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Unsure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Disagree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Strongly disagree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49025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Comments: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498484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r>
                        <a:rPr lang="en-US" sz="1200" dirty="0">
                          <a:latin typeface="Century Gothic" panose="020B0502020202020204" pitchFamily="34" charset="0"/>
                        </a:rPr>
                        <a:t>Are there any ways this flash card exercise could be improved?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615262"/>
                  </a:ext>
                </a:extLst>
              </a:tr>
              <a:tr h="349557">
                <a:tc gridSpan="6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44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58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Flashcard Reader Key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5F58314-69B8-025D-CB45-6801D0165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050526"/>
              </p:ext>
            </p:extLst>
          </p:nvPr>
        </p:nvGraphicFramePr>
        <p:xfrm>
          <a:off x="1524000" y="145923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102536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39916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Team Member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Colour Code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54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Theatre Support Worker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3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Scrub Practitioner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35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Anaesthetics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3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Surgery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46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ODP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679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04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Sheep Model of Human Factors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72F317A6-1A7E-6FF1-7BEF-FA57DD0C4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85707"/>
              </p:ext>
            </p:extLst>
          </p:nvPr>
        </p:nvGraphicFramePr>
        <p:xfrm>
          <a:off x="533366" y="1047420"/>
          <a:ext cx="8153434" cy="33437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98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4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7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HUMAN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</a:rPr>
                        <a:t>FACTORS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</a:rPr>
                        <a:t>EXAMPLES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/>
                        <a:t>Systems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90805" marR="180975">
                        <a:lnSpc>
                          <a:spcPct val="1012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Care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plan,patient</a:t>
                      </a:r>
                      <a:r>
                        <a:rPr sz="1400" spc="-30" dirty="0"/>
                        <a:t> </a:t>
                      </a:r>
                      <a:r>
                        <a:rPr sz="1400" spc="-20" dirty="0"/>
                        <a:t>pathway,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computers,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software/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applications </a:t>
                      </a:r>
                      <a:r>
                        <a:rPr sz="1400" dirty="0"/>
                        <a:t>(Theatreman,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vital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pac</a:t>
                      </a:r>
                      <a:r>
                        <a:rPr sz="1400" spc="-20" dirty="0"/>
                        <a:t> PACS).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Telephones,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bleeps,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department</a:t>
                      </a:r>
                      <a:r>
                        <a:rPr sz="1400" spc="-10" dirty="0"/>
                        <a:t> policies, </a:t>
                      </a:r>
                      <a:r>
                        <a:rPr sz="1400" dirty="0"/>
                        <a:t>clinical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guidelines,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culture,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rules.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/>
                        <a:t>Human</a:t>
                      </a:r>
                      <a:r>
                        <a:rPr sz="1400" b="1" spc="-25" dirty="0"/>
                        <a:t> </a:t>
                      </a:r>
                      <a:r>
                        <a:rPr sz="1400" b="1" spc="-10" dirty="0"/>
                        <a:t>Interaction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90805" marR="407034">
                        <a:lnSpc>
                          <a:spcPct val="1012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Names,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roles,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skills,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uniforms.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Assumptions,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distraction,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previous encounters, </a:t>
                      </a:r>
                      <a:r>
                        <a:rPr sz="1400" dirty="0"/>
                        <a:t>conflict, </a:t>
                      </a:r>
                      <a:r>
                        <a:rPr sz="1400" spc="-20" dirty="0"/>
                        <a:t>hierarchy,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communication,</a:t>
                      </a:r>
                      <a:r>
                        <a:rPr sz="1400" dirty="0"/>
                        <a:t> interruption,</a:t>
                      </a:r>
                      <a:r>
                        <a:rPr sz="1400" spc="5" dirty="0"/>
                        <a:t> </a:t>
                      </a:r>
                      <a:r>
                        <a:rPr sz="1400" spc="-10" dirty="0"/>
                        <a:t>mood, morale.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400" b="1" spc="-10" dirty="0"/>
                        <a:t>Equipment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90805" marR="365125">
                        <a:lnSpc>
                          <a:spcPct val="10120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Location,</a:t>
                      </a:r>
                      <a:r>
                        <a:rPr sz="1400" spc="-35" dirty="0"/>
                        <a:t> </a:t>
                      </a:r>
                      <a:r>
                        <a:rPr sz="1400" spc="-10" dirty="0"/>
                        <a:t>availability,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fit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purpose,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competent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use,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serviced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and </a:t>
                      </a:r>
                      <a:r>
                        <a:rPr sz="1400" dirty="0"/>
                        <a:t>maintained,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clean,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charged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400" b="1" spc="-10" dirty="0"/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2875" marB="0"/>
                </a:tc>
                <a:tc>
                  <a:txBody>
                    <a:bodyPr/>
                    <a:lstStyle/>
                    <a:p>
                      <a:pPr marL="90805" marR="880744">
                        <a:lnSpc>
                          <a:spcPct val="101200"/>
                        </a:lnSpc>
                        <a:spcBef>
                          <a:spcPts val="204"/>
                        </a:spcBef>
                      </a:pPr>
                      <a:r>
                        <a:rPr sz="1400" dirty="0"/>
                        <a:t>Noise,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lighting,</a:t>
                      </a:r>
                      <a:r>
                        <a:rPr sz="1400" spc="-10" dirty="0"/>
                        <a:t> temperature,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space,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contents,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design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–layout, </a:t>
                      </a:r>
                      <a:r>
                        <a:rPr sz="1400" dirty="0"/>
                        <a:t>appropriate</a:t>
                      </a:r>
                      <a:r>
                        <a:rPr sz="1400" spc="-5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task.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603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400" b="1" spc="-10" dirty="0"/>
                        <a:t>Personal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45415" marB="0"/>
                </a:tc>
                <a:tc>
                  <a:txBody>
                    <a:bodyPr/>
                    <a:lstStyle/>
                    <a:p>
                      <a:pPr marL="90805" marR="115570">
                        <a:lnSpc>
                          <a:spcPct val="101200"/>
                        </a:lnSpc>
                        <a:spcBef>
                          <a:spcPts val="225"/>
                        </a:spcBef>
                      </a:pPr>
                      <a:r>
                        <a:rPr sz="1400" dirty="0"/>
                        <a:t>The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‘Bucket’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concept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–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working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memory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10%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bucket. </a:t>
                      </a:r>
                      <a:r>
                        <a:rPr sz="1400" dirty="0"/>
                        <a:t>Working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memory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lost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if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bucket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over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flows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857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47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43237"/>
              </p:ext>
            </p:extLst>
          </p:nvPr>
        </p:nvGraphicFramePr>
        <p:xfrm>
          <a:off x="237067" y="190723"/>
          <a:ext cx="8763000" cy="48215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7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5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51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FAILURE</a:t>
                      </a:r>
                      <a:endParaRPr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376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3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80" dirty="0"/>
                        <a:t> </a:t>
                      </a:r>
                      <a:r>
                        <a:rPr sz="1400" dirty="0"/>
                        <a:t>Equipment,</a:t>
                      </a:r>
                      <a:r>
                        <a:rPr sz="1400" spc="-75" dirty="0"/>
                        <a:t> </a:t>
                      </a:r>
                      <a:r>
                        <a:rPr sz="1400" spc="-10" dirty="0"/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7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1440" marR="789305">
                        <a:lnSpc>
                          <a:spcPts val="2100"/>
                        </a:lnSpc>
                        <a:spcBef>
                          <a:spcPts val="370"/>
                        </a:spcBef>
                      </a:pPr>
                      <a:r>
                        <a:rPr sz="1400" dirty="0"/>
                        <a:t>Halfway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through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operating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list</a:t>
                      </a:r>
                      <a:r>
                        <a:rPr sz="1400" spc="-40" dirty="0"/>
                        <a:t> </a:t>
                      </a:r>
                      <a:r>
                        <a:rPr sz="1400" spc="-20" dirty="0"/>
                        <a:t>(mid </a:t>
                      </a:r>
                      <a:r>
                        <a:rPr sz="1400" dirty="0"/>
                        <a:t>operation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there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power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failure).</a:t>
                      </a:r>
                      <a:r>
                        <a:rPr lang="en-US" sz="1400" spc="-1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machine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initially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remains</a:t>
                      </a:r>
                      <a:r>
                        <a:rPr lang="en-US" sz="1400" spc="-10" dirty="0"/>
                        <a:t> </a:t>
                      </a:r>
                      <a:r>
                        <a:rPr sz="1400" dirty="0"/>
                        <a:t>active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but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monitoring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compromised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you </a:t>
                      </a:r>
                      <a:r>
                        <a:rPr sz="1400" dirty="0"/>
                        <a:t>cannot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see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10" dirty="0"/>
                        <a:t> </a:t>
                      </a:r>
                      <a:r>
                        <a:rPr sz="1400" spc="-20" dirty="0"/>
                        <a:t>dark.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524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1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78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2383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78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expect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happen?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428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8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steps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take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reduce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risk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harm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patient/</a:t>
                      </a:r>
                      <a:r>
                        <a:rPr sz="1400" spc="-10" dirty="0"/>
                        <a:t> staff?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619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372">
                <a:tc gridSpan="2">
                  <a:txBody>
                    <a:bodyPr/>
                    <a:lstStyle/>
                    <a:p>
                      <a:pPr marL="90805" marR="133985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equipment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maybe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required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maintain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safety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where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35" dirty="0"/>
                        <a:t> </a:t>
                      </a:r>
                      <a:r>
                        <a:rPr sz="1400" spc="-25" dirty="0"/>
                        <a:t>it </a:t>
                      </a:r>
                      <a:r>
                        <a:rPr sz="1400" spc="-10" dirty="0"/>
                        <a:t>located?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054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resources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use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help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095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1668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6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476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490548"/>
              </p:ext>
            </p:extLst>
          </p:nvPr>
        </p:nvGraphicFramePr>
        <p:xfrm>
          <a:off x="254000" y="190723"/>
          <a:ext cx="8712199" cy="483932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03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8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37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FIRE</a:t>
                      </a:r>
                      <a:r>
                        <a:rPr sz="1800" b="1" spc="-15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ALARM</a:t>
                      </a:r>
                      <a:endParaRPr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0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Human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Factors: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810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Systems,</a:t>
                      </a:r>
                      <a:r>
                        <a:rPr sz="1400" spc="-8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Equipment,</a:t>
                      </a:r>
                      <a:r>
                        <a:rPr sz="1400" spc="-7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Environment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81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80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>
                          <a:latin typeface="Century Gothic" panose="020B0502020202020204" pitchFamily="34" charset="0"/>
                        </a:rPr>
                        <a:t>Problem: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1440" marR="122555">
                        <a:lnSpc>
                          <a:spcPct val="100299"/>
                        </a:lnSpc>
                        <a:spcBef>
                          <a:spcPts val="24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Halfway</a:t>
                      </a:r>
                      <a:r>
                        <a:rPr sz="1400" spc="-4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through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operating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list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(mid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operation)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fire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alarm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goes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off.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are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told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‘Stage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Alert’.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There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smell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smoke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in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the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corridor.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33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2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>
                    <a:noFill/>
                  </a:tcPr>
                </a:tc>
                <a:tc>
                  <a:txBody>
                    <a:bodyPr/>
                    <a:lstStyle/>
                    <a:p>
                      <a:pPr marL="91440" marR="122555">
                        <a:lnSpc>
                          <a:spcPct val="100299"/>
                        </a:lnSpc>
                        <a:spcBef>
                          <a:spcPts val="245"/>
                        </a:spcBef>
                      </a:pPr>
                      <a:endParaRPr sz="2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3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411282"/>
                  </a:ext>
                </a:extLst>
              </a:tr>
              <a:tr h="301737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spc="-10" dirty="0">
                          <a:latin typeface="Century Gothic" panose="020B0502020202020204" pitchFamily="34" charset="0"/>
                        </a:rPr>
                        <a:t>Questions:</a:t>
                      </a:r>
                      <a:endParaRPr sz="1400" b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190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do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expect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 happen?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428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142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steps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would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take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reduce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risk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harm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patient/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staff?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6429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78">
                <a:tc gridSpan="2">
                  <a:txBody>
                    <a:bodyPr/>
                    <a:lstStyle/>
                    <a:p>
                      <a:pPr marL="90805" marR="133985">
                        <a:lnSpc>
                          <a:spcPts val="21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4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equipment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maybe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required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maintain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patient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safety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and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where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sz="1400" spc="-3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it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located?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928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What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resources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might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use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help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in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sz="1400" spc="-1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situation?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4953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291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regard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managing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situation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have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sz="1400" spc="-2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identified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any</a:t>
                      </a:r>
                      <a:r>
                        <a:rPr sz="1400" spc="-3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10" dirty="0">
                          <a:latin typeface="Century Gothic" panose="020B0502020202020204" pitchFamily="34" charset="0"/>
                        </a:rPr>
                        <a:t>changes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which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need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dirty="0">
                          <a:latin typeface="Century Gothic" panose="020B0502020202020204" pitchFamily="34" charset="0"/>
                        </a:rPr>
                        <a:t>to be</a:t>
                      </a:r>
                      <a:r>
                        <a:rPr sz="1400" spc="5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1400" spc="-20" dirty="0">
                          <a:latin typeface="Century Gothic" panose="020B0502020202020204" pitchFamily="34" charset="0"/>
                        </a:rPr>
                        <a:t>made?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5719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88246"/>
              </p:ext>
            </p:extLst>
          </p:nvPr>
        </p:nvGraphicFramePr>
        <p:xfrm>
          <a:off x="237067" y="190724"/>
          <a:ext cx="8779933" cy="233219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21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7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5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DISTRACTION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336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5254" marB="0"/>
                </a:tc>
                <a:tc>
                  <a:txBody>
                    <a:bodyPr/>
                    <a:lstStyle/>
                    <a:p>
                      <a:pPr marL="90805" marR="952500">
                        <a:lnSpc>
                          <a:spcPts val="2100"/>
                        </a:lnSpc>
                        <a:spcBef>
                          <a:spcPts val="33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50" dirty="0"/>
                        <a:t> </a:t>
                      </a:r>
                      <a:r>
                        <a:rPr sz="1400" dirty="0"/>
                        <a:t>interaction,</a:t>
                      </a:r>
                      <a:r>
                        <a:rPr sz="1400" spc="-50" dirty="0"/>
                        <a:t> </a:t>
                      </a:r>
                      <a:r>
                        <a:rPr sz="1400" spc="-10" dirty="0"/>
                        <a:t>Equipment, Environment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90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6194" marB="0"/>
                </a:tc>
                <a:tc>
                  <a:txBody>
                    <a:bodyPr/>
                    <a:lstStyle/>
                    <a:p>
                      <a:pPr marL="90805" marR="151765">
                        <a:lnSpc>
                          <a:spcPct val="99500"/>
                        </a:lnSpc>
                        <a:spcBef>
                          <a:spcPts val="290"/>
                        </a:spcBef>
                      </a:pPr>
                      <a:r>
                        <a:rPr sz="1400" spc="-2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middle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of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anaesthetising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ASA</a:t>
                      </a:r>
                      <a:r>
                        <a:rPr sz="1400" spc="-20" dirty="0"/>
                        <a:t> </a:t>
                      </a:r>
                      <a:r>
                        <a:rPr sz="1400" spc="-50" dirty="0"/>
                        <a:t>3 </a:t>
                      </a:r>
                      <a:r>
                        <a:rPr sz="1400" dirty="0"/>
                        <a:t>elderly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whose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circulation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relatively </a:t>
                      </a:r>
                      <a:r>
                        <a:rPr sz="1400" dirty="0"/>
                        <a:t>unstable.</a:t>
                      </a:r>
                      <a:r>
                        <a:rPr sz="1400" spc="-45" dirty="0"/>
                        <a:t> </a:t>
                      </a:r>
                      <a:r>
                        <a:rPr sz="1400" spc="-20" dirty="0"/>
                        <a:t>You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interrupted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by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45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35" dirty="0"/>
                        <a:t> </a:t>
                      </a:r>
                      <a:r>
                        <a:rPr sz="1400" spc="-25" dirty="0"/>
                        <a:t>who </a:t>
                      </a:r>
                      <a:r>
                        <a:rPr sz="1400" dirty="0"/>
                        <a:t>walks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into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room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demanding</a:t>
                      </a:r>
                      <a:r>
                        <a:rPr sz="1400" spc="-20" dirty="0"/>
                        <a:t> </a:t>
                      </a:r>
                      <a:r>
                        <a:rPr sz="1400" spc="-25" dirty="0"/>
                        <a:t>to </a:t>
                      </a:r>
                      <a:r>
                        <a:rPr sz="1400" dirty="0"/>
                        <a:t>borrow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infusion</a:t>
                      </a:r>
                      <a:r>
                        <a:rPr sz="1400" spc="-25" dirty="0"/>
                        <a:t> </a:t>
                      </a:r>
                      <a:r>
                        <a:rPr sz="1400" spc="-20" dirty="0"/>
                        <a:t>pump.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62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70025"/>
              </p:ext>
            </p:extLst>
          </p:nvPr>
        </p:nvGraphicFramePr>
        <p:xfrm>
          <a:off x="237067" y="2688725"/>
          <a:ext cx="8779933" cy="233178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7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894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90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5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are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risks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0" dirty="0"/>
                        <a:t> </a:t>
                      </a:r>
                      <a:r>
                        <a:rPr sz="1400" spc="-10" dirty="0"/>
                        <a:t>situation?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28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52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do?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4714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880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9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10" dirty="0"/>
                        <a:t> feedback?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b="1" dirty="0">
                          <a:solidFill>
                            <a:srgbClr val="7F7F7F"/>
                          </a:solidFill>
                        </a:rPr>
                        <a:t>SBIC</a:t>
                      </a:r>
                      <a:r>
                        <a:rPr sz="1400" b="1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(situation,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behaviour,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impact,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change/continue)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809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888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535693"/>
              </p:ext>
            </p:extLst>
          </p:nvPr>
        </p:nvGraphicFramePr>
        <p:xfrm>
          <a:off x="220134" y="190723"/>
          <a:ext cx="8746066" cy="242601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908810">
                        <a:lnSpc>
                          <a:spcPct val="100699"/>
                        </a:lnSpc>
                        <a:spcBef>
                          <a:spcPts val="825"/>
                        </a:spcBef>
                      </a:pP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WRIST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BAND</a:t>
                      </a:r>
                      <a:r>
                        <a:rPr sz="1800" b="1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ERROR</a:t>
                      </a:r>
                      <a:r>
                        <a:rPr sz="1800" b="1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ALLERGY</a:t>
                      </a:r>
                      <a:r>
                        <a:rPr sz="1800" b="1" spc="-8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858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4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8104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400" dirty="0"/>
                        <a:t>Systems,</a:t>
                      </a:r>
                      <a:r>
                        <a:rPr sz="1400" spc="-40" dirty="0"/>
                        <a:t> </a:t>
                      </a:r>
                      <a:r>
                        <a:rPr sz="1400" dirty="0"/>
                        <a:t>Human</a:t>
                      </a:r>
                      <a:r>
                        <a:rPr sz="1400" spc="-40" dirty="0"/>
                        <a:t> </a:t>
                      </a:r>
                      <a:r>
                        <a:rPr sz="1400" spc="-10" dirty="0"/>
                        <a:t>Interaction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81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0805" marR="1422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dirty="0"/>
                        <a:t>After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 patient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has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been </a:t>
                      </a:r>
                      <a:r>
                        <a:rPr sz="1400" spc="-10" dirty="0"/>
                        <a:t>transferred</a:t>
                      </a:r>
                      <a:r>
                        <a:rPr sz="1400" dirty="0"/>
                        <a:t> under</a:t>
                      </a:r>
                      <a:r>
                        <a:rPr sz="1400" spc="-10" dirty="0"/>
                        <a:t> </a:t>
                      </a:r>
                      <a:r>
                        <a:rPr sz="1400" spc="-25" dirty="0"/>
                        <a:t>GA </a:t>
                      </a:r>
                      <a:r>
                        <a:rPr sz="1400" dirty="0"/>
                        <a:t>into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theatre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anaesthetic</a:t>
                      </a:r>
                      <a:r>
                        <a:rPr sz="1400" spc="-35" dirty="0"/>
                        <a:t> </a:t>
                      </a:r>
                      <a:r>
                        <a:rPr sz="1400" dirty="0"/>
                        <a:t>room</a:t>
                      </a:r>
                      <a:r>
                        <a:rPr sz="1400" spc="-30" dirty="0"/>
                        <a:t> </a:t>
                      </a:r>
                      <a:r>
                        <a:rPr sz="1400" spc="-25" dirty="0"/>
                        <a:t>you </a:t>
                      </a:r>
                      <a:r>
                        <a:rPr sz="1400" dirty="0"/>
                        <a:t>notice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that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drug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chart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states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ALLERGY</a:t>
                      </a:r>
                      <a:r>
                        <a:rPr sz="1400" spc="-25" dirty="0"/>
                        <a:t> TO </a:t>
                      </a:r>
                      <a:r>
                        <a:rPr sz="1400" dirty="0"/>
                        <a:t>PENICILLIN.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wearing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white</a:t>
                      </a:r>
                      <a:r>
                        <a:rPr sz="1400" spc="-10" dirty="0"/>
                        <a:t> wrist </a:t>
                      </a:r>
                      <a:r>
                        <a:rPr sz="1400" dirty="0"/>
                        <a:t>band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anaesthetist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is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about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0" dirty="0"/>
                        <a:t> </a:t>
                      </a:r>
                      <a:r>
                        <a:rPr sz="1400" dirty="0"/>
                        <a:t>give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</a:t>
                      </a:r>
                      <a:r>
                        <a:rPr sz="1400" spc="-15" dirty="0"/>
                        <a:t> </a:t>
                      </a:r>
                      <a:r>
                        <a:rPr sz="1400" spc="-20" dirty="0"/>
                        <a:t>dose </a:t>
                      </a:r>
                      <a:r>
                        <a:rPr sz="1400" dirty="0"/>
                        <a:t>of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IV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Co-</a:t>
                      </a:r>
                      <a:r>
                        <a:rPr sz="1400" dirty="0"/>
                        <a:t>Amoxiclav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patient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381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067074"/>
              </p:ext>
            </p:extLst>
          </p:nvPr>
        </p:nvGraphicFramePr>
        <p:xfrm>
          <a:off x="220134" y="2674999"/>
          <a:ext cx="8746066" cy="233726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746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52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10" dirty="0">
                          <a:solidFill>
                            <a:schemeClr val="tx1"/>
                          </a:solidFill>
                        </a:rPr>
                        <a:t>Questions: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241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383">
                <a:tc>
                  <a:txBody>
                    <a:bodyPr/>
                    <a:lstStyle/>
                    <a:p>
                      <a:pPr marL="90805">
                        <a:lnSpc>
                          <a:spcPts val="2130"/>
                        </a:lnSpc>
                        <a:spcBef>
                          <a:spcPts val="28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stop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your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colleague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from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giving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antibiotic?</a:t>
                      </a:r>
                      <a:endParaRPr sz="1400" dirty="0"/>
                    </a:p>
                    <a:p>
                      <a:pPr marL="90805">
                        <a:lnSpc>
                          <a:spcPts val="2130"/>
                        </a:lnSpc>
                      </a:pP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CUSS</a:t>
                      </a:r>
                      <a:r>
                        <a:rPr sz="1400" spc="-3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(I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concerned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that…,I</a:t>
                      </a:r>
                      <a:r>
                        <a:rPr sz="1400" spc="-2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am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unsure</a:t>
                      </a:r>
                      <a:r>
                        <a:rPr sz="1400" spc="-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whether…,Is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dirty="0">
                          <a:solidFill>
                            <a:srgbClr val="7F7F7F"/>
                          </a:solidFill>
                        </a:rPr>
                        <a:t>it</a:t>
                      </a:r>
                      <a:r>
                        <a:rPr sz="1400" spc="-15" dirty="0">
                          <a:solidFill>
                            <a:srgbClr val="7F7F7F"/>
                          </a:solidFill>
                        </a:rPr>
                        <a:t> </a:t>
                      </a:r>
                      <a:r>
                        <a:rPr sz="1400" spc="-10" dirty="0">
                          <a:solidFill>
                            <a:srgbClr val="7F7F7F"/>
                          </a:solidFill>
                        </a:rPr>
                        <a:t>safe…?,STOP!)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14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9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/>
                        <a:t>What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would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do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keep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patient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safe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now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and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for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the</a:t>
                      </a:r>
                      <a:r>
                        <a:rPr sz="1400" spc="-15" dirty="0"/>
                        <a:t> </a:t>
                      </a:r>
                      <a:r>
                        <a:rPr sz="1400" spc="-10" dirty="0"/>
                        <a:t>future?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1911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67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400" dirty="0"/>
                        <a:t>How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might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10" dirty="0"/>
                        <a:t> arisen?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8048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087">
                <a:tc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75"/>
                        </a:spcBef>
                      </a:pPr>
                      <a:r>
                        <a:rPr sz="1400" dirty="0"/>
                        <a:t>With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regard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to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managing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this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situation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have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you</a:t>
                      </a:r>
                      <a:r>
                        <a:rPr sz="1400" spc="-25" dirty="0"/>
                        <a:t> </a:t>
                      </a:r>
                      <a:r>
                        <a:rPr sz="1400" dirty="0"/>
                        <a:t>identified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any</a:t>
                      </a:r>
                      <a:r>
                        <a:rPr sz="1400" spc="-30" dirty="0"/>
                        <a:t> </a:t>
                      </a:r>
                      <a:r>
                        <a:rPr sz="1400" spc="-10" dirty="0"/>
                        <a:t>changes </a:t>
                      </a:r>
                      <a:r>
                        <a:rPr sz="1400" dirty="0"/>
                        <a:t>which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need</a:t>
                      </a:r>
                      <a:r>
                        <a:rPr sz="1400" spc="5" dirty="0"/>
                        <a:t> </a:t>
                      </a:r>
                      <a:r>
                        <a:rPr sz="1400" dirty="0"/>
                        <a:t>to be</a:t>
                      </a:r>
                      <a:r>
                        <a:rPr sz="1400" spc="5" dirty="0"/>
                        <a:t> </a:t>
                      </a:r>
                      <a:r>
                        <a:rPr sz="1400" spc="-20" dirty="0"/>
                        <a:t>made?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49326" y="6433492"/>
            <a:ext cx="2646045" cy="211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30"/>
              </a:spcBef>
            </a:pPr>
            <a:r>
              <a:rPr lang="en-US" spc="-10" dirty="0"/>
              <a:t>Adapted from flash card pack produced by Tom Burr &amp; Barry Featherstone for East Kent Hospitals NHS Foundation Trust </a:t>
            </a:r>
            <a:endParaRPr spc="-8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Theme2016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PowerpointTheme2016</Template>
  <TotalTime>322</TotalTime>
  <Words>4523</Words>
  <Application>Microsoft Office PowerPoint</Application>
  <PresentationFormat>On-screen Show (16:9)</PresentationFormat>
  <Paragraphs>440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Century Gothic</vt:lpstr>
      <vt:lpstr>Times New Roman</vt:lpstr>
      <vt:lpstr>PowerpointTheme2016</vt:lpstr>
      <vt:lpstr>Theatre team training Flash Cards Starter Pack </vt:lpstr>
      <vt:lpstr>User Guide</vt:lpstr>
      <vt:lpstr>Ground Rules</vt:lpstr>
      <vt:lpstr>Flashcard Reader Key</vt:lpstr>
      <vt:lpstr>Sheep Model of Human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Royal College of Anaesthetists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on two lines</dc:title>
  <dc:creator>Mandie Kelly</dc:creator>
  <cp:lastModifiedBy>Ruth Nichols</cp:lastModifiedBy>
  <cp:revision>21</cp:revision>
  <dcterms:created xsi:type="dcterms:W3CDTF">2016-05-26T12:40:39Z</dcterms:created>
  <dcterms:modified xsi:type="dcterms:W3CDTF">2023-07-14T10:38:17Z</dcterms:modified>
</cp:coreProperties>
</file>